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9"/>
  </p:notesMasterIdLst>
  <p:handoutMasterIdLst>
    <p:handoutMasterId r:id="rId50"/>
  </p:handoutMasterIdLst>
  <p:sldIdLst>
    <p:sldId id="316" r:id="rId2"/>
    <p:sldId id="267" r:id="rId3"/>
    <p:sldId id="349" r:id="rId4"/>
    <p:sldId id="294" r:id="rId5"/>
    <p:sldId id="258" r:id="rId6"/>
    <p:sldId id="293" r:id="rId7"/>
    <p:sldId id="291" r:id="rId8"/>
    <p:sldId id="292" r:id="rId9"/>
    <p:sldId id="295" r:id="rId10"/>
    <p:sldId id="298" r:id="rId11"/>
    <p:sldId id="299" r:id="rId12"/>
    <p:sldId id="300" r:id="rId13"/>
    <p:sldId id="301" r:id="rId14"/>
    <p:sldId id="302" r:id="rId15"/>
    <p:sldId id="351" r:id="rId16"/>
    <p:sldId id="321" r:id="rId17"/>
    <p:sldId id="303" r:id="rId18"/>
    <p:sldId id="313" r:id="rId19"/>
    <p:sldId id="317" r:id="rId20"/>
    <p:sldId id="318" r:id="rId21"/>
    <p:sldId id="319" r:id="rId22"/>
    <p:sldId id="308" r:id="rId23"/>
    <p:sldId id="309" r:id="rId24"/>
    <p:sldId id="310" r:id="rId25"/>
    <p:sldId id="311" r:id="rId26"/>
    <p:sldId id="305" r:id="rId27"/>
    <p:sldId id="344" r:id="rId28"/>
    <p:sldId id="322" r:id="rId29"/>
    <p:sldId id="306" r:id="rId30"/>
    <p:sldId id="307" r:id="rId31"/>
    <p:sldId id="270" r:id="rId32"/>
    <p:sldId id="314" r:id="rId33"/>
    <p:sldId id="331" r:id="rId34"/>
    <p:sldId id="326" r:id="rId35"/>
    <p:sldId id="329" r:id="rId36"/>
    <p:sldId id="330" r:id="rId37"/>
    <p:sldId id="327" r:id="rId38"/>
    <p:sldId id="332" r:id="rId39"/>
    <p:sldId id="333" r:id="rId40"/>
    <p:sldId id="334" r:id="rId41"/>
    <p:sldId id="335" r:id="rId42"/>
    <p:sldId id="337" r:id="rId43"/>
    <p:sldId id="338" r:id="rId44"/>
    <p:sldId id="339" r:id="rId45"/>
    <p:sldId id="340" r:id="rId46"/>
    <p:sldId id="342" r:id="rId47"/>
    <p:sldId id="348" r:id="rId4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9125" autoAdjust="0"/>
  </p:normalViewPr>
  <p:slideViewPr>
    <p:cSldViewPr>
      <p:cViewPr varScale="1">
        <p:scale>
          <a:sx n="78" d="100"/>
          <a:sy n="78" d="100"/>
        </p:scale>
        <p:origin x="13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9DC02876-79CE-4C21-A41F-DE40A28DB1A4}" type="datetimeFigureOut">
              <a:rPr lang="en-US" smtClean="0"/>
              <a:t>01/23/2020</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64C6320C-B947-40B7-935B-AE123CD493EA}" type="slidenum">
              <a:rPr lang="en-US" smtClean="0"/>
              <a:t>‹#›</a:t>
            </a:fld>
            <a:endParaRPr lang="en-US"/>
          </a:p>
        </p:txBody>
      </p:sp>
    </p:spTree>
    <p:extLst>
      <p:ext uri="{BB962C8B-B14F-4D97-AF65-F5344CB8AC3E}">
        <p14:creationId xmlns:p14="http://schemas.microsoft.com/office/powerpoint/2010/main" val="389326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74977B6-0DC9-4A3A-AD53-27C5E307E197}" type="datetimeFigureOut">
              <a:rPr lang="en-US" smtClean="0"/>
              <a:pPr/>
              <a:t>01/23/2020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408D6CE-AF1B-4DC3-AE6A-90C8B449CEE1}" type="slidenum">
              <a:rPr lang="en-US" smtClean="0"/>
              <a:pPr/>
              <a:t>‹#›</a:t>
            </a:fld>
            <a:endParaRPr lang="en-US"/>
          </a:p>
        </p:txBody>
      </p:sp>
    </p:spTree>
    <p:extLst>
      <p:ext uri="{BB962C8B-B14F-4D97-AF65-F5344CB8AC3E}">
        <p14:creationId xmlns:p14="http://schemas.microsoft.com/office/powerpoint/2010/main" val="304406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08D6CE-AF1B-4DC3-AE6A-90C8B449CEE1}" type="slidenum">
              <a:rPr lang="en-US" smtClean="0"/>
              <a:pPr/>
              <a:t>5</a:t>
            </a:fld>
            <a:endParaRPr lang="en-US"/>
          </a:p>
        </p:txBody>
      </p:sp>
    </p:spTree>
    <p:extLst>
      <p:ext uri="{BB962C8B-B14F-4D97-AF65-F5344CB8AC3E}">
        <p14:creationId xmlns:p14="http://schemas.microsoft.com/office/powerpoint/2010/main" val="86381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685800" y="2286000"/>
            <a:ext cx="7772400" cy="1143000"/>
          </a:xfrm>
        </p:spPr>
        <p:txBody>
          <a:bodyPr/>
          <a:lstStyle>
            <a:lvl1pPr algn="r">
              <a:defRPr/>
            </a:lvl1pPr>
          </a:lstStyle>
          <a:p>
            <a:r>
              <a:rPr lang="en-US" smtClean="0"/>
              <a:t>Click to edit Master title style</a:t>
            </a:r>
            <a:endParaRPr lang="en-US"/>
          </a:p>
        </p:txBody>
      </p:sp>
      <p:sp>
        <p:nvSpPr>
          <p:cNvPr id="76803" name="Rectangle 3"/>
          <p:cNvSpPr>
            <a:spLocks noGrp="1" noChangeArrowheads="1"/>
          </p:cNvSpPr>
          <p:nvPr>
            <p:ph type="subTitle" idx="1"/>
          </p:nvPr>
        </p:nvSpPr>
        <p:spPr>
          <a:xfrm>
            <a:off x="2057400" y="3810000"/>
            <a:ext cx="6400800" cy="1752600"/>
          </a:xfrm>
        </p:spPr>
        <p:txBody>
          <a:bodyPr/>
          <a:lstStyle>
            <a:lvl1pPr marL="0" indent="0" algn="r">
              <a:buFont typeface="Wingdings" pitchFamily="1" charset="2"/>
              <a:buNone/>
              <a:defRPr/>
            </a:lvl1pPr>
          </a:lstStyle>
          <a:p>
            <a:r>
              <a:rPr lang="en-US" smtClean="0"/>
              <a:t>Click to edit Master subtitle style</a:t>
            </a:r>
            <a:endParaRPr lang="en-US"/>
          </a:p>
        </p:txBody>
      </p:sp>
      <p:sp>
        <p:nvSpPr>
          <p:cNvPr id="76804" name="Rectangle 4"/>
          <p:cNvSpPr>
            <a:spLocks noGrp="1" noChangeArrowheads="1"/>
          </p:cNvSpPr>
          <p:nvPr>
            <p:ph type="dt" sz="half" idx="2"/>
          </p:nvPr>
        </p:nvSpPr>
        <p:spPr/>
        <p:txBody>
          <a:bodyPr/>
          <a:lstStyle>
            <a:lvl1pPr>
              <a:defRPr/>
            </a:lvl1pPr>
          </a:lstStyle>
          <a:p>
            <a:fld id="{BE9E8E36-B3BB-4CDB-AF47-154F8F974E7B}" type="datetime1">
              <a:rPr lang="en-US" smtClean="0"/>
              <a:pPr/>
              <a:t>01/23/2020</a:t>
            </a:fld>
            <a:endParaRPr lang="en-US"/>
          </a:p>
        </p:txBody>
      </p:sp>
      <p:sp>
        <p:nvSpPr>
          <p:cNvPr id="76805" name="Rectangle 5"/>
          <p:cNvSpPr>
            <a:spLocks noGrp="1" noChangeArrowheads="1"/>
          </p:cNvSpPr>
          <p:nvPr>
            <p:ph type="ftr" sz="quarter" idx="3"/>
          </p:nvPr>
        </p:nvSpPr>
        <p:spPr/>
        <p:txBody>
          <a:bodyPr/>
          <a:lstStyle>
            <a:lvl1pPr>
              <a:defRPr/>
            </a:lvl1pPr>
          </a:lstStyle>
          <a:p>
            <a:endParaRPr lang="en-US"/>
          </a:p>
        </p:txBody>
      </p:sp>
      <p:sp>
        <p:nvSpPr>
          <p:cNvPr id="76806" name="Rectangle 6"/>
          <p:cNvSpPr>
            <a:spLocks noGrp="1" noChangeArrowheads="1"/>
          </p:cNvSpPr>
          <p:nvPr>
            <p:ph type="sldNum" sz="quarter" idx="4"/>
          </p:nvPr>
        </p:nvSpPr>
        <p:spPr/>
        <p:txBody>
          <a:bodyPr/>
          <a:lstStyle>
            <a:lvl1pPr>
              <a:defRPr/>
            </a:lvl1pPr>
          </a:lstStyle>
          <a:p>
            <a:fld id="{708C29C8-769E-4B02-BA80-72D8C9FA5FE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948D4A-B07D-4A94-9E45-FBD935FE0904}" type="datetime1">
              <a:rPr lang="en-US" smtClean="0"/>
              <a:pPr/>
              <a:t>01/23/2020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8C29C8-769E-4B02-BA80-72D8C9FA5FE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491796-F90F-4813-97AE-0A932CFF04E9}" type="datetime1">
              <a:rPr lang="en-US" smtClean="0"/>
              <a:pPr/>
              <a:t>01/23/2020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8C29C8-769E-4B02-BA80-72D8C9FA5FE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AD1BD6-E1BE-4F20-9552-63FD5C78B007}" type="datetime1">
              <a:rPr lang="en-US" smtClean="0"/>
              <a:pPr/>
              <a:t>01/23/2020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8C29C8-769E-4B02-BA80-72D8C9FA5FE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8302FC5-B7E0-4FF8-A1DF-CBE85E2CE25E}" type="datetime1">
              <a:rPr lang="en-US" smtClean="0"/>
              <a:pPr/>
              <a:t>01/23/2020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8C29C8-769E-4B02-BA80-72D8C9FA5FE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B16029-EECE-4B51-8EB7-E1238A4CDFE0}" type="datetime1">
              <a:rPr lang="en-US" smtClean="0"/>
              <a:pPr/>
              <a:t>01/23/2020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8C29C8-769E-4B02-BA80-72D8C9FA5FE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2326DE6-92D7-4EBA-BBE0-4294A57737B1}" type="datetime1">
              <a:rPr lang="en-US" smtClean="0"/>
              <a:pPr/>
              <a:t>01/23/2020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08C29C8-769E-4B02-BA80-72D8C9FA5FE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F9CD3C-6622-49EC-B63A-9C7CB8B51104}" type="datetime1">
              <a:rPr lang="en-US" smtClean="0"/>
              <a:pPr/>
              <a:t>01/23/2020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08C29C8-769E-4B02-BA80-72D8C9FA5FE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3A2BFC2-4A6D-4E23-8AA8-98ECE31D4FB8}" type="datetime1">
              <a:rPr lang="en-US" smtClean="0"/>
              <a:pPr/>
              <a:t>01/23/2020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08C29C8-769E-4B02-BA80-72D8C9FA5FE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9435D17-E06F-48A5-954E-3AF7B103442C}" type="datetime1">
              <a:rPr lang="en-US" smtClean="0"/>
              <a:pPr/>
              <a:t>01/23/2020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8C29C8-769E-4B02-BA80-72D8C9FA5FE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62716CC-6B62-4591-B73B-6E766974F2D2}" type="datetime1">
              <a:rPr lang="en-US" smtClean="0"/>
              <a:pPr/>
              <a:t>01/23/2020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8C29C8-769E-4B02-BA80-72D8C9FA5FE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defRPr>
            </a:lvl1pPr>
          </a:lstStyle>
          <a:p>
            <a:fld id="{75785BDE-1014-4ECB-83A4-51E43B6DFD52}" type="datetime1">
              <a:rPr lang="en-US" smtClean="0"/>
              <a:pPr/>
              <a:t>01/23/2020</a:t>
            </a:fld>
            <a:endParaRPr lang="en-US"/>
          </a:p>
        </p:txBody>
      </p:sp>
      <p:sp>
        <p:nvSpPr>
          <p:cNvPr id="757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lang="en-US"/>
          </a:p>
        </p:txBody>
      </p:sp>
      <p:sp>
        <p:nvSpPr>
          <p:cNvPr id="757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fld id="{708C29C8-769E-4B02-BA80-72D8C9FA5F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fade/>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ea typeface="MS Pゴシック" pitchFamily="-92" charset="-128"/>
        </a:defRPr>
      </a:lvl2pPr>
      <a:lvl3pPr algn="ctr" rtl="0" eaLnBrk="1" fontAlgn="base" hangingPunct="1">
        <a:spcBef>
          <a:spcPct val="0"/>
        </a:spcBef>
        <a:spcAft>
          <a:spcPct val="0"/>
        </a:spcAft>
        <a:defRPr sz="4400">
          <a:solidFill>
            <a:schemeClr val="tx2"/>
          </a:solidFill>
          <a:latin typeface="Times New Roman" pitchFamily="18" charset="0"/>
          <a:ea typeface="MS Pゴシック" pitchFamily="-92" charset="-128"/>
        </a:defRPr>
      </a:lvl3pPr>
      <a:lvl4pPr algn="ctr" rtl="0" eaLnBrk="1" fontAlgn="base" hangingPunct="1">
        <a:spcBef>
          <a:spcPct val="0"/>
        </a:spcBef>
        <a:spcAft>
          <a:spcPct val="0"/>
        </a:spcAft>
        <a:defRPr sz="4400">
          <a:solidFill>
            <a:schemeClr val="tx2"/>
          </a:solidFill>
          <a:latin typeface="Times New Roman" pitchFamily="18" charset="0"/>
          <a:ea typeface="MS Pゴシック" pitchFamily="-92" charset="-128"/>
        </a:defRPr>
      </a:lvl4pPr>
      <a:lvl5pPr algn="ctr" rtl="0" eaLnBrk="1" fontAlgn="base" hangingPunct="1">
        <a:spcBef>
          <a:spcPct val="0"/>
        </a:spcBef>
        <a:spcAft>
          <a:spcPct val="0"/>
        </a:spcAft>
        <a:defRPr sz="4400">
          <a:solidFill>
            <a:schemeClr val="tx2"/>
          </a:solidFill>
          <a:latin typeface="Times New Roman" pitchFamily="18" charset="0"/>
          <a:ea typeface="MS Pゴシック" pitchFamily="-92" charset="-128"/>
        </a:defRPr>
      </a:lvl5pPr>
      <a:lvl6pPr marL="457200" algn="ctr" rtl="0" eaLnBrk="1" fontAlgn="base" hangingPunct="1">
        <a:spcBef>
          <a:spcPct val="0"/>
        </a:spcBef>
        <a:spcAft>
          <a:spcPct val="0"/>
        </a:spcAft>
        <a:defRPr sz="4400">
          <a:solidFill>
            <a:schemeClr val="tx2"/>
          </a:solidFill>
          <a:latin typeface="Times New Roman" pitchFamily="18" charset="0"/>
          <a:ea typeface="MS Pゴシック" pitchFamily="-92" charset="-128"/>
        </a:defRPr>
      </a:lvl6pPr>
      <a:lvl7pPr marL="914400" algn="ctr" rtl="0" eaLnBrk="1" fontAlgn="base" hangingPunct="1">
        <a:spcBef>
          <a:spcPct val="0"/>
        </a:spcBef>
        <a:spcAft>
          <a:spcPct val="0"/>
        </a:spcAft>
        <a:defRPr sz="4400">
          <a:solidFill>
            <a:schemeClr val="tx2"/>
          </a:solidFill>
          <a:latin typeface="Times New Roman" pitchFamily="18" charset="0"/>
          <a:ea typeface="MS Pゴシック" pitchFamily="-92" charset="-128"/>
        </a:defRPr>
      </a:lvl7pPr>
      <a:lvl8pPr marL="1371600" algn="ctr" rtl="0" eaLnBrk="1" fontAlgn="base" hangingPunct="1">
        <a:spcBef>
          <a:spcPct val="0"/>
        </a:spcBef>
        <a:spcAft>
          <a:spcPct val="0"/>
        </a:spcAft>
        <a:defRPr sz="4400">
          <a:solidFill>
            <a:schemeClr val="tx2"/>
          </a:solidFill>
          <a:latin typeface="Times New Roman" pitchFamily="18" charset="0"/>
          <a:ea typeface="MS Pゴシック" pitchFamily="-92" charset="-128"/>
        </a:defRPr>
      </a:lvl8pPr>
      <a:lvl9pPr marL="1828800" algn="ctr" rtl="0" eaLnBrk="1" fontAlgn="base" hangingPunct="1">
        <a:spcBef>
          <a:spcPct val="0"/>
        </a:spcBef>
        <a:spcAft>
          <a:spcPct val="0"/>
        </a:spcAft>
        <a:defRPr sz="4400">
          <a:solidFill>
            <a:schemeClr val="tx2"/>
          </a:solidFill>
          <a:latin typeface="Times New Roman" pitchFamily="18" charset="0"/>
          <a:ea typeface="MS Pゴシック" pitchFamily="-92" charset="-128"/>
        </a:defRPr>
      </a:lvl9pPr>
    </p:titleStyle>
    <p:bodyStyle>
      <a:lvl1pPr marL="342900" indent="-342900" algn="l" rtl="0" eaLnBrk="1" fontAlgn="base" hangingPunct="1">
        <a:spcBef>
          <a:spcPct val="20000"/>
        </a:spcBef>
        <a:spcAft>
          <a:spcPct val="0"/>
        </a:spcAft>
        <a:buFont typeface="Wingdings" pitchFamily="1"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1" charset="2"/>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Wingdings" pitchFamily="1" charset="2"/>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hyperlink" Target="mailto:tgalindo@maderahospital.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19400"/>
            <a:ext cx="6821082" cy="1669688"/>
          </a:xfrm>
          <a:prstGeom prst="rect">
            <a:avLst/>
          </a:prstGeom>
        </p:spPr>
        <p:txBody>
          <a:bodyPr wrap="square">
            <a:spAutoFit/>
          </a:bodyPr>
          <a:lstStyle/>
          <a:p>
            <a:pPr algn="ctr"/>
            <a:r>
              <a:rPr lang="en-US" sz="2400" b="1" dirty="0" smtClean="0"/>
              <a:t>Electronic Documentation/BMV Training</a:t>
            </a:r>
          </a:p>
          <a:p>
            <a:pPr algn="ctr"/>
            <a:r>
              <a:rPr lang="en-US" sz="2400" b="1" dirty="0" smtClean="0"/>
              <a:t>For </a:t>
            </a:r>
          </a:p>
          <a:p>
            <a:pPr algn="ctr"/>
            <a:r>
              <a:rPr lang="en-US" sz="2400" b="1" dirty="0" smtClean="0"/>
              <a:t>Nursing Students and Instructors</a:t>
            </a:r>
          </a:p>
          <a:p>
            <a:pPr algn="ctr"/>
            <a:endParaRPr lang="en-US" sz="2000" b="1" dirty="0" smtClean="0"/>
          </a:p>
          <a:p>
            <a:pPr algn="ctr"/>
            <a:endParaRPr lang="en-US" sz="1050" b="1" dirty="0" smtClean="0"/>
          </a:p>
        </p:txBody>
      </p:sp>
      <p:sp>
        <p:nvSpPr>
          <p:cNvPr id="5" name="Slide Number Placeholder 4"/>
          <p:cNvSpPr>
            <a:spLocks noGrp="1"/>
          </p:cNvSpPr>
          <p:nvPr>
            <p:ph type="sldNum" sz="quarter" idx="12"/>
          </p:nvPr>
        </p:nvSpPr>
        <p:spPr/>
        <p:txBody>
          <a:bodyPr/>
          <a:lstStyle/>
          <a:p>
            <a:fld id="{708C29C8-769E-4B02-BA80-72D8C9FA5FE5}" type="slidenum">
              <a:rPr lang="en-US" smtClean="0"/>
              <a:pPr/>
              <a:t>1</a:t>
            </a:fld>
            <a:endParaRPr lang="en-US"/>
          </a:p>
        </p:txBody>
      </p:sp>
      <p:sp>
        <p:nvSpPr>
          <p:cNvPr id="6" name="TextBox 5"/>
          <p:cNvSpPr txBox="1"/>
          <p:nvPr/>
        </p:nvSpPr>
        <p:spPr>
          <a:xfrm>
            <a:off x="1143000" y="4267200"/>
            <a:ext cx="6821082" cy="984885"/>
          </a:xfrm>
          <a:prstGeom prst="rect">
            <a:avLst/>
          </a:prstGeom>
          <a:noFill/>
        </p:spPr>
        <p:txBody>
          <a:bodyPr wrap="square" rtlCol="0">
            <a:spAutoFit/>
          </a:bodyPr>
          <a:lstStyle/>
          <a:p>
            <a:pPr algn="ctr"/>
            <a:r>
              <a:rPr lang="en-US" sz="2000" dirty="0" smtClean="0"/>
              <a:t>Tammy Galindo MSN/</a:t>
            </a:r>
            <a:r>
              <a:rPr lang="en-US" sz="2000" dirty="0" err="1" smtClean="0"/>
              <a:t>ed</a:t>
            </a:r>
            <a:r>
              <a:rPr lang="en-US" sz="2000" dirty="0" smtClean="0"/>
              <a:t>, RN</a:t>
            </a:r>
          </a:p>
          <a:p>
            <a:pPr algn="ctr"/>
            <a:r>
              <a:rPr lang="en-US" sz="2000" dirty="0" smtClean="0"/>
              <a:t>Education Coordinator</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029196"/>
            <a:ext cx="6821082" cy="1222777"/>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304800"/>
          </a:xfrm>
        </p:spPr>
        <p:txBody>
          <a:bodyPr>
            <a:noAutofit/>
          </a:bodyPr>
          <a:lstStyle/>
          <a:p>
            <a:pPr lvl="2"/>
            <a:r>
              <a:rPr lang="en-US" sz="2000" dirty="0" smtClean="0"/>
              <a:t/>
            </a:r>
            <a:br>
              <a:rPr lang="en-US" sz="2000" dirty="0" smtClean="0"/>
            </a:br>
            <a:r>
              <a:rPr lang="en-US" sz="3200" dirty="0" smtClean="0"/>
              <a:t>Patient Look Up</a:t>
            </a:r>
            <a:r>
              <a:rPr lang="en-US" sz="2400" b="1" dirty="0" smtClean="0"/>
              <a:t/>
            </a:r>
            <a:br>
              <a:rPr lang="en-US" sz="2400" b="1" dirty="0" smtClean="0"/>
            </a:br>
            <a:r>
              <a:rPr lang="en-US" sz="2000" dirty="0" smtClean="0"/>
              <a:t>Enter the patient’s last name first, first name last.</a:t>
            </a:r>
            <a:br>
              <a:rPr lang="en-US" sz="2000" dirty="0" smtClean="0"/>
            </a:br>
            <a:r>
              <a:rPr lang="en-US" sz="2000" dirty="0" smtClean="0"/>
              <a:t>Click </a:t>
            </a:r>
            <a:r>
              <a:rPr lang="en-US" sz="2000" b="1" dirty="0" smtClean="0"/>
              <a:t>OK</a:t>
            </a:r>
            <a:r>
              <a:rPr lang="en-US" sz="2000" dirty="0" smtClean="0"/>
              <a:t> when done.</a:t>
            </a:r>
            <a:r>
              <a:rPr lang="en-US" sz="1800" dirty="0" smtClean="0"/>
              <a:t/>
            </a:r>
            <a:br>
              <a:rPr lang="en-US" sz="1800" dirty="0" smtClean="0"/>
            </a:br>
            <a:endParaRPr lang="en-US" sz="1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43000" y="1371600"/>
            <a:ext cx="6872817" cy="506340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08C29C8-769E-4B02-BA80-72D8C9FA5FE5}" type="slidenum">
              <a:rPr lang="en-US" smtClean="0"/>
              <a:pPr/>
              <a:t>10</a:t>
            </a:fld>
            <a:endParaRPr lang="en-US"/>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normAutofit/>
          </a:bodyPr>
          <a:lstStyle/>
          <a:p>
            <a:r>
              <a:rPr lang="en-US" sz="3200" dirty="0" smtClean="0"/>
              <a:t>Click on the Patient’s Name</a:t>
            </a:r>
            <a:endParaRPr lang="en-US"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0" y="1295401"/>
            <a:ext cx="6034617" cy="4953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08C29C8-769E-4B02-BA80-72D8C9FA5FE5}" type="slidenum">
              <a:rPr lang="en-US" smtClean="0"/>
              <a:pPr/>
              <a:t>11</a:t>
            </a:fld>
            <a:endParaRPr lang="en-US"/>
          </a:p>
        </p:txBody>
      </p:sp>
      <p:cxnSp>
        <p:nvCxnSpPr>
          <p:cNvPr id="9" name="Straight Arrow Connector 8"/>
          <p:cNvCxnSpPr/>
          <p:nvPr/>
        </p:nvCxnSpPr>
        <p:spPr bwMode="auto">
          <a:xfrm flipH="1">
            <a:off x="4876800" y="1219200"/>
            <a:ext cx="7620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Oval 7"/>
          <p:cNvSpPr/>
          <p:nvPr/>
        </p:nvSpPr>
        <p:spPr bwMode="auto">
          <a:xfrm>
            <a:off x="3124200" y="1981200"/>
            <a:ext cx="1752600" cy="304800"/>
          </a:xfrm>
          <a:prstGeom prst="ellipse">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Autofit/>
          </a:bodyPr>
          <a:lstStyle/>
          <a:p>
            <a:pPr lvl="2"/>
            <a:r>
              <a:rPr lang="en-US" sz="3200" dirty="0" smtClean="0"/>
              <a:t>Click on the Visit with the Green Dot </a:t>
            </a:r>
            <a:br>
              <a:rPr lang="en-US" sz="3200" dirty="0" smtClean="0"/>
            </a:br>
            <a:endParaRPr lang="en-US" sz="3200" dirty="0">
              <a:latin typeface="+mj-lt"/>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249892" y="990600"/>
            <a:ext cx="6644217" cy="51355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08C29C8-769E-4B02-BA80-72D8C9FA5FE5}" type="slidenum">
              <a:rPr lang="en-US" smtClean="0"/>
              <a:pPr/>
              <a:t>12</a:t>
            </a:fld>
            <a:endParaRPr lang="en-US"/>
          </a:p>
        </p:txBody>
      </p:sp>
      <p:cxnSp>
        <p:nvCxnSpPr>
          <p:cNvPr id="9" name="Straight Arrow Connector 8"/>
          <p:cNvCxnSpPr/>
          <p:nvPr/>
        </p:nvCxnSpPr>
        <p:spPr bwMode="auto">
          <a:xfrm>
            <a:off x="1752600" y="12954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2286001" y="3429001"/>
            <a:ext cx="3886200" cy="1569660"/>
          </a:xfrm>
          <a:prstGeom prst="rect">
            <a:avLst/>
          </a:prstGeom>
          <a:noFill/>
        </p:spPr>
        <p:txBody>
          <a:bodyPr wrap="square" rtlCol="0">
            <a:spAutoFit/>
          </a:bodyPr>
          <a:lstStyle/>
          <a:p>
            <a:r>
              <a:rPr lang="en-US" sz="1200" dirty="0" smtClean="0"/>
              <a:t>Different icons may appear on this screen depending on the type of visits your patient has had.</a:t>
            </a:r>
          </a:p>
          <a:p>
            <a:endParaRPr lang="en-US" sz="1200" dirty="0" smtClean="0"/>
          </a:p>
          <a:p>
            <a:pPr algn="ctr"/>
            <a:r>
              <a:rPr lang="en-US" sz="1200" u="sng" dirty="0" smtClean="0"/>
              <a:t>Icons</a:t>
            </a:r>
          </a:p>
          <a:p>
            <a:pPr>
              <a:buFont typeface="Arial" pitchFamily="34" charset="0"/>
              <a:buChar char="•"/>
            </a:pPr>
            <a:r>
              <a:rPr lang="en-US" sz="1200" dirty="0" smtClean="0"/>
              <a:t>Gurney=Hospital admission</a:t>
            </a:r>
          </a:p>
          <a:p>
            <a:pPr>
              <a:buFont typeface="Arial" pitchFamily="34" charset="0"/>
              <a:buChar char="•"/>
            </a:pPr>
            <a:r>
              <a:rPr lang="en-US" sz="1200" dirty="0" smtClean="0"/>
              <a:t>Ambulance=ED visit</a:t>
            </a:r>
          </a:p>
          <a:p>
            <a:pPr>
              <a:buFont typeface="Arial" pitchFamily="34" charset="0"/>
              <a:buChar char="•"/>
            </a:pPr>
            <a:r>
              <a:rPr lang="en-US" sz="1200" dirty="0" smtClean="0"/>
              <a:t>Thermometer=Laboratory visit</a:t>
            </a:r>
          </a:p>
          <a:p>
            <a:pPr>
              <a:buFont typeface="Arial" pitchFamily="34" charset="0"/>
              <a:buChar char="•"/>
            </a:pPr>
            <a:r>
              <a:rPr lang="en-US" sz="1200" dirty="0" smtClean="0"/>
              <a:t>Magnifying Glass=Observational visit</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90600"/>
          </a:xfrm>
        </p:spPr>
        <p:txBody>
          <a:bodyPr>
            <a:noAutofit/>
          </a:bodyPr>
          <a:lstStyle/>
          <a:p>
            <a:pPr lvl="2"/>
            <a:r>
              <a:rPr lang="en-US" sz="3200" dirty="0" smtClean="0"/>
              <a:t>Click </a:t>
            </a:r>
            <a:r>
              <a:rPr lang="en-US" sz="3200" b="1" dirty="0" smtClean="0"/>
              <a:t>Add to List </a:t>
            </a:r>
            <a:r>
              <a:rPr lang="en-US" sz="3200" dirty="0" smtClean="0"/>
              <a:t>and then Click </a:t>
            </a:r>
            <a:r>
              <a:rPr lang="en-US" sz="3200" b="1" dirty="0" smtClean="0"/>
              <a:t>My List</a:t>
            </a:r>
            <a:endParaRPr lang="en-US" sz="3200" dirty="0"/>
          </a:p>
        </p:txBody>
      </p:sp>
      <p:pic>
        <p:nvPicPr>
          <p:cNvPr id="4098" name="Picture 2"/>
          <p:cNvPicPr>
            <a:picLocks noGrp="1" noChangeAspect="1" noChangeArrowheads="1"/>
          </p:cNvPicPr>
          <p:nvPr>
            <p:ph idx="1"/>
          </p:nvPr>
        </p:nvPicPr>
        <p:blipFill>
          <a:blip r:embed="rId2" cstate="print"/>
          <a:stretch>
            <a:fillRect/>
          </a:stretch>
        </p:blipFill>
        <p:spPr bwMode="auto">
          <a:xfrm>
            <a:off x="1828800" y="1371600"/>
            <a:ext cx="5486400" cy="4648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08C29C8-769E-4B02-BA80-72D8C9FA5FE5}" type="slidenum">
              <a:rPr lang="en-US" smtClean="0"/>
              <a:pPr/>
              <a:t>13</a:t>
            </a:fld>
            <a:endParaRPr lang="en-US"/>
          </a:p>
        </p:txBody>
      </p:sp>
      <p:sp>
        <p:nvSpPr>
          <p:cNvPr id="6" name="TextBox 5"/>
          <p:cNvSpPr txBox="1"/>
          <p:nvPr/>
        </p:nvSpPr>
        <p:spPr>
          <a:xfrm>
            <a:off x="3733800" y="3810000"/>
            <a:ext cx="184731" cy="369332"/>
          </a:xfrm>
          <a:prstGeom prst="rect">
            <a:avLst/>
          </a:prstGeom>
          <a:noFill/>
        </p:spPr>
        <p:txBody>
          <a:bodyPr wrap="none" rtlCol="0">
            <a:spAutoFit/>
          </a:bodyPr>
          <a:lstStyle/>
          <a:p>
            <a:endParaRPr lang="en-US" dirty="0"/>
          </a:p>
        </p:txBody>
      </p:sp>
      <p:sp>
        <p:nvSpPr>
          <p:cNvPr id="14" name="Oval 13"/>
          <p:cNvSpPr/>
          <p:nvPr/>
        </p:nvSpPr>
        <p:spPr bwMode="auto">
          <a:xfrm>
            <a:off x="4800600" y="5486400"/>
            <a:ext cx="457200" cy="381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Oval 16"/>
          <p:cNvSpPr/>
          <p:nvPr/>
        </p:nvSpPr>
        <p:spPr bwMode="auto">
          <a:xfrm>
            <a:off x="2514600" y="5486400"/>
            <a:ext cx="609600" cy="381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0" name="Straight Arrow Connector 9"/>
          <p:cNvCxnSpPr/>
          <p:nvPr/>
        </p:nvCxnSpPr>
        <p:spPr bwMode="auto">
          <a:xfrm>
            <a:off x="5029200" y="4648200"/>
            <a:ext cx="0" cy="7620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2819400" y="4648200"/>
            <a:ext cx="0" cy="7620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Autofit/>
          </a:bodyPr>
          <a:lstStyle/>
          <a:p>
            <a:pPr lvl="1" algn="l"/>
            <a:r>
              <a:rPr lang="en-US" sz="2400" b="1" dirty="0" smtClean="0"/>
              <a:t>                                </a:t>
            </a:r>
            <a:r>
              <a:rPr lang="en-US" sz="3200" dirty="0" smtClean="0"/>
              <a:t>Status Board</a:t>
            </a:r>
            <a:r>
              <a:rPr lang="en-US" sz="2000" dirty="0">
                <a:latin typeface="+mj-lt"/>
              </a:rPr>
              <a:t/>
            </a:r>
            <a:br>
              <a:rPr lang="en-US" sz="2000" dirty="0">
                <a:latin typeface="+mj-lt"/>
              </a:rPr>
            </a:br>
            <a:r>
              <a:rPr lang="en-US" sz="2000" dirty="0" smtClean="0">
                <a:latin typeface="+mj-lt"/>
              </a:rPr>
              <a:t>Information available on the status board includes patient name, </a:t>
            </a:r>
            <a:r>
              <a:rPr lang="en-US" sz="2000" dirty="0">
                <a:latin typeface="+mj-lt"/>
              </a:rPr>
              <a:t>r</a:t>
            </a:r>
            <a:r>
              <a:rPr lang="en-US" sz="2000" dirty="0" smtClean="0">
                <a:latin typeface="+mj-lt"/>
              </a:rPr>
              <a:t>oom </a:t>
            </a:r>
            <a:r>
              <a:rPr lang="en-US" sz="2000" dirty="0">
                <a:latin typeface="+mj-lt"/>
              </a:rPr>
              <a:t>n</a:t>
            </a:r>
            <a:r>
              <a:rPr lang="en-US" sz="2000" dirty="0" smtClean="0">
                <a:latin typeface="+mj-lt"/>
              </a:rPr>
              <a:t>umber, physician </a:t>
            </a:r>
            <a:r>
              <a:rPr lang="en-US" sz="2000" dirty="0">
                <a:latin typeface="+mj-lt"/>
              </a:rPr>
              <a:t>n</a:t>
            </a:r>
            <a:r>
              <a:rPr lang="en-US" sz="2000" dirty="0" smtClean="0">
                <a:latin typeface="+mj-lt"/>
              </a:rPr>
              <a:t>ame(s), diagnosis, and </a:t>
            </a:r>
            <a:r>
              <a:rPr lang="en-US" sz="2000" dirty="0">
                <a:latin typeface="+mj-lt"/>
              </a:rPr>
              <a:t>i</a:t>
            </a:r>
            <a:r>
              <a:rPr lang="en-US" sz="2000" dirty="0" smtClean="0">
                <a:latin typeface="+mj-lt"/>
              </a:rPr>
              <a:t>tems </a:t>
            </a:r>
            <a:r>
              <a:rPr lang="en-US" sz="2000" dirty="0">
                <a:latin typeface="+mj-lt"/>
              </a:rPr>
              <a:t>c</a:t>
            </a:r>
            <a:r>
              <a:rPr lang="en-US" sz="2000" dirty="0" smtClean="0">
                <a:latin typeface="+mj-lt"/>
              </a:rPr>
              <a:t>ontinually </a:t>
            </a:r>
            <a:r>
              <a:rPr lang="en-US" sz="2000" dirty="0">
                <a:latin typeface="+mj-lt"/>
              </a:rPr>
              <a:t>m</a:t>
            </a:r>
            <a:r>
              <a:rPr lang="en-US" sz="2000" dirty="0" smtClean="0">
                <a:latin typeface="+mj-lt"/>
              </a:rPr>
              <a:t>onitored (e.g. orders, </a:t>
            </a:r>
            <a:r>
              <a:rPr lang="en-US" sz="2000" dirty="0" err="1" smtClean="0">
                <a:latin typeface="+mj-lt"/>
              </a:rPr>
              <a:t>fingersticks</a:t>
            </a:r>
            <a:r>
              <a:rPr lang="en-US" sz="2000" dirty="0" smtClean="0">
                <a:latin typeface="+mj-lt"/>
              </a:rPr>
              <a:t>, tele, fall risk, isolation, etc.)</a:t>
            </a:r>
            <a:r>
              <a:rPr lang="en-US" sz="1800" b="1" dirty="0" smtClean="0"/>
              <a:t/>
            </a:r>
            <a:br>
              <a:rPr lang="en-US" sz="1800" b="1" dirty="0" smtClean="0"/>
            </a:br>
            <a:r>
              <a:rPr lang="en-US" sz="1800" b="1" dirty="0" smtClean="0"/>
              <a:t> </a:t>
            </a:r>
            <a:endParaRPr lang="en-US" sz="1800" b="1" dirty="0"/>
          </a:p>
        </p:txBody>
      </p:sp>
      <p:pic>
        <p:nvPicPr>
          <p:cNvPr id="5122" name="Picture 2"/>
          <p:cNvPicPr>
            <a:picLocks noGrp="1" noChangeAspect="1" noChangeArrowheads="1"/>
          </p:cNvPicPr>
          <p:nvPr>
            <p:ph idx="1"/>
          </p:nvPr>
        </p:nvPicPr>
        <p:blipFill>
          <a:blip r:embed="rId2" cstate="print"/>
          <a:stretch>
            <a:fillRect/>
          </a:stretch>
        </p:blipFill>
        <p:spPr bwMode="auto">
          <a:xfrm>
            <a:off x="990600" y="1676400"/>
            <a:ext cx="6172200" cy="4419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08C29C8-769E-4B02-BA80-72D8C9FA5FE5}" type="slidenum">
              <a:rPr lang="en-US" smtClean="0"/>
              <a:pPr/>
              <a:t>14</a:t>
            </a:fld>
            <a:endParaRPr lang="en-US"/>
          </a:p>
        </p:txBody>
      </p:sp>
      <p:cxnSp>
        <p:nvCxnSpPr>
          <p:cNvPr id="8" name="Straight Arrow Connector 7"/>
          <p:cNvCxnSpPr/>
          <p:nvPr/>
        </p:nvCxnSpPr>
        <p:spPr>
          <a:xfrm flipV="1">
            <a:off x="2133600" y="43434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90600"/>
          </a:xfrm>
        </p:spPr>
        <p:txBody>
          <a:bodyPr/>
          <a:lstStyle/>
          <a:p>
            <a:r>
              <a:rPr lang="en-US" sz="3200" dirty="0" smtClean="0"/>
              <a:t>Integrated Desk Top</a:t>
            </a:r>
            <a:r>
              <a:rPr lang="en-US" sz="2400" b="1" dirty="0" smtClean="0"/>
              <a:t/>
            </a:r>
            <a:br>
              <a:rPr lang="en-US" sz="2400" b="1" dirty="0" smtClean="0"/>
            </a:br>
            <a:r>
              <a:rPr lang="en-US" sz="2000" dirty="0" smtClean="0"/>
              <a:t>The integrated desk top (column to the right) contains tabs that allow you to document interventions, view results, and view what has been documented</a:t>
            </a:r>
            <a:br>
              <a:rPr lang="en-US" sz="2000" dirty="0" smtClean="0"/>
            </a:br>
            <a:endParaRPr lang="en-US" sz="2000" b="1" dirty="0"/>
          </a:p>
        </p:txBody>
      </p:sp>
      <p:sp>
        <p:nvSpPr>
          <p:cNvPr id="4" name="Slide Number Placeholder 3"/>
          <p:cNvSpPr>
            <a:spLocks noGrp="1"/>
          </p:cNvSpPr>
          <p:nvPr>
            <p:ph type="sldNum" sz="quarter" idx="12"/>
          </p:nvPr>
        </p:nvSpPr>
        <p:spPr/>
        <p:txBody>
          <a:bodyPr/>
          <a:lstStyle/>
          <a:p>
            <a:fld id="{708C29C8-769E-4B02-BA80-72D8C9FA5FE5}" type="slidenum">
              <a:rPr lang="en-US" smtClean="0"/>
              <a:pPr/>
              <a:t>15</a:t>
            </a:fld>
            <a:endParaRPr lang="en-US"/>
          </a:p>
        </p:txBody>
      </p:sp>
      <p:pic>
        <p:nvPicPr>
          <p:cNvPr id="1027" name="Picture 3"/>
          <p:cNvPicPr>
            <a:picLocks noGrp="1" noChangeAspect="1" noChangeArrowheads="1"/>
          </p:cNvPicPr>
          <p:nvPr>
            <p:ph idx="1"/>
          </p:nvPr>
        </p:nvPicPr>
        <p:blipFill>
          <a:blip r:embed="rId2" cstate="print"/>
          <a:srcRect/>
          <a:stretch>
            <a:fillRect/>
          </a:stretch>
        </p:blipFill>
        <p:spPr bwMode="auto">
          <a:xfrm>
            <a:off x="914400" y="1676400"/>
            <a:ext cx="7315200" cy="4762500"/>
          </a:xfrm>
          <a:prstGeom prst="rect">
            <a:avLst/>
          </a:prstGeom>
          <a:noFill/>
          <a:ln w="9525">
            <a:noFill/>
            <a:miter lim="800000"/>
            <a:headEnd/>
            <a:tailEnd/>
          </a:ln>
        </p:spPr>
      </p:pic>
      <p:sp>
        <p:nvSpPr>
          <p:cNvPr id="9" name="Oval 8"/>
          <p:cNvSpPr/>
          <p:nvPr/>
        </p:nvSpPr>
        <p:spPr bwMode="auto">
          <a:xfrm>
            <a:off x="6781800" y="2133600"/>
            <a:ext cx="1676400" cy="2971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Rectangle 13"/>
          <p:cNvSpPr/>
          <p:nvPr/>
        </p:nvSpPr>
        <p:spPr>
          <a:xfrm>
            <a:off x="1295400" y="4572000"/>
            <a:ext cx="4114800" cy="1015663"/>
          </a:xfrm>
          <a:prstGeom prst="rect">
            <a:avLst/>
          </a:prstGeom>
        </p:spPr>
        <p:txBody>
          <a:bodyPr wrap="square">
            <a:spAutoFit/>
          </a:bodyPr>
          <a:lstStyle/>
          <a:p>
            <a:r>
              <a:rPr lang="en-US" sz="1200" b="1" dirty="0" smtClean="0"/>
              <a:t>Interventions</a:t>
            </a:r>
            <a:r>
              <a:rPr lang="en-US" sz="1200" dirty="0" smtClean="0"/>
              <a:t>= Document assessments, patient care</a:t>
            </a:r>
          </a:p>
          <a:p>
            <a:r>
              <a:rPr lang="en-US" sz="1200" b="1" dirty="0" smtClean="0"/>
              <a:t>Outcomes</a:t>
            </a:r>
            <a:r>
              <a:rPr lang="en-US" sz="1200" dirty="0" smtClean="0"/>
              <a:t>= Document whether goals have been met or not</a:t>
            </a:r>
          </a:p>
          <a:p>
            <a:r>
              <a:rPr lang="en-US" sz="1200" b="1" dirty="0" err="1" smtClean="0"/>
              <a:t>eMAR</a:t>
            </a:r>
            <a:r>
              <a:rPr lang="en-US" sz="1200" dirty="0" smtClean="0"/>
              <a:t>= Document medication administration</a:t>
            </a:r>
          </a:p>
          <a:p>
            <a:r>
              <a:rPr lang="en-US" sz="1200" b="1" dirty="0" smtClean="0"/>
              <a:t>IV Spreadsheet</a:t>
            </a:r>
            <a:r>
              <a:rPr lang="en-US" sz="1200" dirty="0" smtClean="0"/>
              <a:t>=Document IV fluid intake and rate</a:t>
            </a:r>
          </a:p>
          <a:p>
            <a:r>
              <a:rPr lang="en-US" sz="1200" b="1" dirty="0" smtClean="0"/>
              <a:t>EMR</a:t>
            </a:r>
            <a:r>
              <a:rPr lang="en-US" sz="1200" dirty="0" smtClean="0"/>
              <a:t>=View all patient data and care provider documentation</a:t>
            </a:r>
            <a:endParaRPr lang="en-US" sz="1200"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a:bodyPr>
          <a:lstStyle/>
          <a:p>
            <a:r>
              <a:rPr lang="en-US" sz="3200" dirty="0" smtClean="0"/>
              <a:t>Patient Care Documentation</a:t>
            </a:r>
            <a:r>
              <a:rPr lang="en-US" sz="2000" dirty="0" smtClean="0"/>
              <a:t/>
            </a:r>
            <a:br>
              <a:rPr lang="en-US" sz="2000" dirty="0" smtClean="0"/>
            </a:br>
            <a:r>
              <a:rPr lang="en-US" sz="2000" dirty="0" smtClean="0"/>
              <a:t> Click on the </a:t>
            </a:r>
            <a:r>
              <a:rPr lang="en-US" sz="2000" b="1" dirty="0" smtClean="0"/>
              <a:t>Interventions</a:t>
            </a:r>
            <a:r>
              <a:rPr lang="en-US" sz="2000" dirty="0" smtClean="0"/>
              <a:t> tab on the integrated desk top</a:t>
            </a:r>
            <a:endParaRPr lang="en-US" sz="2000" dirty="0"/>
          </a:p>
        </p:txBody>
      </p:sp>
      <p:pic>
        <p:nvPicPr>
          <p:cNvPr id="5" name="Picture 2"/>
          <p:cNvPicPr>
            <a:picLocks noGrp="1" noChangeAspect="1" noChangeArrowheads="1"/>
          </p:cNvPicPr>
          <p:nvPr>
            <p:ph idx="1"/>
          </p:nvPr>
        </p:nvPicPr>
        <p:blipFill>
          <a:blip r:embed="rId2" cstate="print"/>
          <a:stretch>
            <a:fillRect/>
          </a:stretch>
        </p:blipFill>
        <p:spPr bwMode="auto">
          <a:xfrm>
            <a:off x="1066800" y="1447800"/>
            <a:ext cx="6858000" cy="4800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16</a:t>
            </a:fld>
            <a:endParaRPr lang="en-US"/>
          </a:p>
        </p:txBody>
      </p:sp>
      <p:cxnSp>
        <p:nvCxnSpPr>
          <p:cNvPr id="8" name="Straight Arrow Connector 7"/>
          <p:cNvCxnSpPr/>
          <p:nvPr/>
        </p:nvCxnSpPr>
        <p:spPr bwMode="auto">
          <a:xfrm flipH="1">
            <a:off x="7924800" y="1676400"/>
            <a:ext cx="6858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sz="3600" dirty="0" smtClean="0">
                <a:solidFill>
                  <a:srgbClr val="FF0000"/>
                </a:solidFill>
              </a:rPr>
              <a:t>Documentation is in “Real Time”</a:t>
            </a:r>
            <a:r>
              <a:rPr lang="en-US" sz="2200" dirty="0" smtClean="0">
                <a:solidFill>
                  <a:srgbClr val="FF0000"/>
                </a:solidFill>
              </a:rPr>
              <a:t/>
            </a:r>
            <a:br>
              <a:rPr lang="en-US" sz="2200" dirty="0" smtClean="0">
                <a:solidFill>
                  <a:srgbClr val="FF0000"/>
                </a:solidFill>
              </a:rPr>
            </a:br>
            <a:r>
              <a:rPr lang="en-US" sz="2200" dirty="0" smtClean="0">
                <a:solidFill>
                  <a:schemeClr val="tx1"/>
                </a:solidFill>
              </a:rPr>
              <a:t>Double c</a:t>
            </a:r>
            <a:r>
              <a:rPr lang="en-US" sz="2200" dirty="0" smtClean="0"/>
              <a:t>lick the intervention you are wanting to document on (e.g. Activities of Daily Living).  Document the intervention and click </a:t>
            </a:r>
            <a:r>
              <a:rPr lang="en-US" sz="2200" b="1" dirty="0" smtClean="0"/>
              <a:t>Save</a:t>
            </a:r>
            <a:r>
              <a:rPr lang="en-US" sz="2200" dirty="0" smtClean="0"/>
              <a:t>.</a:t>
            </a:r>
            <a:br>
              <a:rPr lang="en-US" sz="2200" dirty="0" smtClean="0"/>
            </a:br>
            <a:endParaRPr lang="en-US" sz="2200" dirty="0">
              <a:solidFill>
                <a:srgbClr val="FF0000"/>
              </a:solidFill>
            </a:endParaRPr>
          </a:p>
        </p:txBody>
      </p:sp>
      <p:pic>
        <p:nvPicPr>
          <p:cNvPr id="6146" name="Picture 2"/>
          <p:cNvPicPr>
            <a:picLocks noGrp="1" noChangeAspect="1" noChangeArrowheads="1"/>
          </p:cNvPicPr>
          <p:nvPr>
            <p:ph idx="1"/>
          </p:nvPr>
        </p:nvPicPr>
        <p:blipFill>
          <a:blip r:embed="rId2" cstate="print"/>
          <a:stretch>
            <a:fillRect/>
          </a:stretch>
        </p:blipFill>
        <p:spPr bwMode="auto">
          <a:xfrm>
            <a:off x="1143000" y="1676400"/>
            <a:ext cx="6629400" cy="4495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08C29C8-769E-4B02-BA80-72D8C9FA5FE5}" type="slidenum">
              <a:rPr lang="en-US" smtClean="0"/>
              <a:pPr/>
              <a:t>17</a:t>
            </a:fld>
            <a:endParaRPr lang="en-US"/>
          </a:p>
        </p:txBody>
      </p:sp>
      <p:cxnSp>
        <p:nvCxnSpPr>
          <p:cNvPr id="7" name="Straight Arrow Connector 6"/>
          <p:cNvCxnSpPr/>
          <p:nvPr/>
        </p:nvCxnSpPr>
        <p:spPr bwMode="auto">
          <a:xfrm flipH="1">
            <a:off x="7620000" y="4495800"/>
            <a:ext cx="914400" cy="1371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Interventions to Document</a:t>
            </a:r>
            <a:r>
              <a:rPr lang="en-US" sz="2700" b="1" dirty="0" smtClean="0"/>
              <a:t/>
            </a:r>
            <a:br>
              <a:rPr lang="en-US" sz="2700" b="1" dirty="0" smtClean="0"/>
            </a:br>
            <a:r>
              <a:rPr lang="en-US" sz="2800" dirty="0" smtClean="0"/>
              <a:t> </a:t>
            </a:r>
            <a:r>
              <a:rPr lang="en-US" sz="2200" dirty="0" smtClean="0"/>
              <a:t>The interventions listed in red are how they appear on the intervention list</a:t>
            </a:r>
            <a:endParaRPr lang="en-US" sz="2200" b="1" dirty="0"/>
          </a:p>
        </p:txBody>
      </p:sp>
      <p:sp>
        <p:nvSpPr>
          <p:cNvPr id="3" name="Content Placeholder 2"/>
          <p:cNvSpPr>
            <a:spLocks noGrp="1"/>
          </p:cNvSpPr>
          <p:nvPr>
            <p:ph sz="half" idx="1"/>
          </p:nvPr>
        </p:nvSpPr>
        <p:spPr/>
        <p:txBody>
          <a:bodyPr>
            <a:normAutofit lnSpcReduction="10000"/>
          </a:bodyPr>
          <a:lstStyle/>
          <a:p>
            <a:r>
              <a:rPr lang="en-US" sz="1800" dirty="0" smtClean="0">
                <a:solidFill>
                  <a:srgbClr val="FF0000"/>
                </a:solidFill>
              </a:rPr>
              <a:t>Physical Assessment</a:t>
            </a:r>
            <a:r>
              <a:rPr lang="en-US" sz="1800" dirty="0" smtClean="0"/>
              <a:t>=  head to toe physical assessment  </a:t>
            </a:r>
          </a:p>
          <a:p>
            <a:r>
              <a:rPr lang="en-US" sz="1800" dirty="0" smtClean="0">
                <a:solidFill>
                  <a:srgbClr val="FF0000"/>
                </a:solidFill>
              </a:rPr>
              <a:t>Braden (skin) Assessment</a:t>
            </a:r>
            <a:r>
              <a:rPr lang="en-US" sz="1800" dirty="0" smtClean="0"/>
              <a:t>= skin assessment</a:t>
            </a:r>
          </a:p>
          <a:p>
            <a:r>
              <a:rPr lang="en-US" sz="1800" dirty="0" smtClean="0">
                <a:solidFill>
                  <a:srgbClr val="FF0000"/>
                </a:solidFill>
              </a:rPr>
              <a:t>Fall Risk Assessment</a:t>
            </a:r>
            <a:r>
              <a:rPr lang="en-US" sz="1800" dirty="0" smtClean="0"/>
              <a:t>= risk of fall assessment</a:t>
            </a:r>
          </a:p>
          <a:p>
            <a:r>
              <a:rPr lang="en-US" sz="1800" dirty="0" smtClean="0">
                <a:solidFill>
                  <a:srgbClr val="FF0000"/>
                </a:solidFill>
              </a:rPr>
              <a:t>IV Start</a:t>
            </a:r>
            <a:r>
              <a:rPr lang="en-US" sz="1800" dirty="0" smtClean="0"/>
              <a:t>= IV insertion</a:t>
            </a:r>
          </a:p>
          <a:p>
            <a:r>
              <a:rPr lang="en-US" sz="1800" dirty="0" smtClean="0">
                <a:solidFill>
                  <a:srgbClr val="FF0000"/>
                </a:solidFill>
              </a:rPr>
              <a:t>DCIV/Invasive Line</a:t>
            </a:r>
            <a:r>
              <a:rPr lang="en-US" sz="1800" dirty="0" smtClean="0"/>
              <a:t>= discontinuing an IV </a:t>
            </a:r>
          </a:p>
          <a:p>
            <a:r>
              <a:rPr lang="en-US" sz="1800" dirty="0" smtClean="0">
                <a:solidFill>
                  <a:srgbClr val="FF0000"/>
                </a:solidFill>
              </a:rPr>
              <a:t>Vital Signs</a:t>
            </a:r>
            <a:r>
              <a:rPr lang="en-US" sz="1800" dirty="0" smtClean="0"/>
              <a:t>= vital signs</a:t>
            </a:r>
          </a:p>
          <a:p>
            <a:r>
              <a:rPr lang="en-US" sz="1800" dirty="0" smtClean="0">
                <a:solidFill>
                  <a:srgbClr val="FF0000"/>
                </a:solidFill>
              </a:rPr>
              <a:t>Pain assessment (stand alone)</a:t>
            </a:r>
            <a:r>
              <a:rPr lang="en-US" sz="1800" dirty="0" smtClean="0"/>
              <a:t>= pain</a:t>
            </a:r>
          </a:p>
          <a:p>
            <a:r>
              <a:rPr lang="en-US" sz="1800" dirty="0" smtClean="0">
                <a:solidFill>
                  <a:srgbClr val="FF0000"/>
                </a:solidFill>
              </a:rPr>
              <a:t>Intake and Output</a:t>
            </a:r>
            <a:r>
              <a:rPr lang="en-US" sz="1800" dirty="0" smtClean="0"/>
              <a:t>= fluid intake and output</a:t>
            </a:r>
          </a:p>
          <a:p>
            <a:endParaRPr lang="en-US" sz="1800" dirty="0" smtClean="0"/>
          </a:p>
        </p:txBody>
      </p:sp>
      <p:sp>
        <p:nvSpPr>
          <p:cNvPr id="8" name="Content Placeholder 7"/>
          <p:cNvSpPr>
            <a:spLocks noGrp="1"/>
          </p:cNvSpPr>
          <p:nvPr>
            <p:ph sz="half" idx="2"/>
          </p:nvPr>
        </p:nvSpPr>
        <p:spPr/>
        <p:txBody>
          <a:bodyPr/>
          <a:lstStyle/>
          <a:p>
            <a:r>
              <a:rPr lang="en-US" sz="1800" dirty="0" smtClean="0">
                <a:solidFill>
                  <a:srgbClr val="FF0000"/>
                </a:solidFill>
              </a:rPr>
              <a:t>Urinary Catheter Assessment</a:t>
            </a:r>
            <a:r>
              <a:rPr lang="en-US" sz="1800" dirty="0" smtClean="0"/>
              <a:t>= urinary catheter insertion, shift assessment, irrigation, and removal</a:t>
            </a:r>
          </a:p>
          <a:p>
            <a:r>
              <a:rPr lang="en-US" sz="1800" dirty="0" smtClean="0">
                <a:solidFill>
                  <a:srgbClr val="FF0000"/>
                </a:solidFill>
              </a:rPr>
              <a:t>Gastric Tube Insertion/Assessment</a:t>
            </a:r>
            <a:r>
              <a:rPr lang="en-US" sz="1800" dirty="0" smtClean="0"/>
              <a:t>= gastric tube insertion, assessment, and removal</a:t>
            </a:r>
          </a:p>
          <a:p>
            <a:r>
              <a:rPr lang="en-US" sz="1800" dirty="0" smtClean="0">
                <a:solidFill>
                  <a:srgbClr val="FF0000"/>
                </a:solidFill>
              </a:rPr>
              <a:t>Feeding Intake</a:t>
            </a:r>
            <a:r>
              <a:rPr lang="en-US" sz="1800" dirty="0" smtClean="0"/>
              <a:t>= meal intake (breakfast, lunch, dinner, and supplements)</a:t>
            </a:r>
          </a:p>
          <a:p>
            <a:r>
              <a:rPr lang="en-US" sz="1800" dirty="0" smtClean="0">
                <a:solidFill>
                  <a:srgbClr val="FF0000"/>
                </a:solidFill>
              </a:rPr>
              <a:t>Wound Assessment</a:t>
            </a:r>
            <a:r>
              <a:rPr lang="en-US" sz="1800" dirty="0" smtClean="0"/>
              <a:t>= wound assessment and dressing changes</a:t>
            </a:r>
          </a:p>
          <a:p>
            <a:endParaRPr lang="en-US" sz="1600" dirty="0" smtClean="0"/>
          </a:p>
          <a:p>
            <a:endParaRPr lang="en-US" sz="1600" dirty="0"/>
          </a:p>
        </p:txBody>
      </p:sp>
      <p:sp>
        <p:nvSpPr>
          <p:cNvPr id="5" name="Slide Number Placeholder 4"/>
          <p:cNvSpPr>
            <a:spLocks noGrp="1"/>
          </p:cNvSpPr>
          <p:nvPr>
            <p:ph type="sldNum" sz="quarter" idx="12"/>
          </p:nvPr>
        </p:nvSpPr>
        <p:spPr/>
        <p:txBody>
          <a:bodyPr/>
          <a:lstStyle/>
          <a:p>
            <a:fld id="{708C29C8-769E-4B02-BA80-72D8C9FA5FE5}" type="slidenum">
              <a:rPr lang="en-US" smtClean="0"/>
              <a:pPr/>
              <a:t>18</a:t>
            </a:fld>
            <a:endParaRPr lang="en-US"/>
          </a:p>
        </p:txBody>
      </p:sp>
      <p:sp>
        <p:nvSpPr>
          <p:cNvPr id="7" name="TextBox 6"/>
          <p:cNvSpPr txBox="1"/>
          <p:nvPr/>
        </p:nvSpPr>
        <p:spPr>
          <a:xfrm>
            <a:off x="1981200" y="762000"/>
            <a:ext cx="5486400" cy="369332"/>
          </a:xfrm>
          <a:prstGeom prst="rect">
            <a:avLst/>
          </a:prstGeom>
          <a:noFill/>
        </p:spPr>
        <p:txBody>
          <a:bodyPr wrap="square" rtlCol="0">
            <a:spAutoFit/>
          </a:bodyPr>
          <a:lstStyle/>
          <a:p>
            <a:pPr algn="ctr"/>
            <a:r>
              <a:rPr lang="en-US" dirty="0" smtClean="0"/>
              <a:t> </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normAutofit fontScale="90000"/>
          </a:bodyPr>
          <a:lstStyle/>
          <a:p>
            <a:r>
              <a:rPr lang="en-US" sz="2700" dirty="0" smtClean="0">
                <a:solidFill>
                  <a:srgbClr val="FF0000"/>
                </a:solidFill>
              </a:rPr>
              <a:t>Students must receive verbal permission from the patient to assist in their care, and document the permission.</a:t>
            </a:r>
            <a:r>
              <a:rPr lang="en-US" sz="2700" b="1" dirty="0" smtClean="0">
                <a:solidFill>
                  <a:srgbClr val="FF0000"/>
                </a:solidFill>
              </a:rPr>
              <a:t/>
            </a:r>
            <a:br>
              <a:rPr lang="en-US" sz="2700" b="1" dirty="0" smtClean="0">
                <a:solidFill>
                  <a:srgbClr val="FF0000"/>
                </a:solidFill>
              </a:rPr>
            </a:br>
            <a:r>
              <a:rPr lang="en-US" sz="2000" b="1" dirty="0" smtClean="0">
                <a:solidFill>
                  <a:srgbClr val="FF0000"/>
                </a:solidFill>
              </a:rPr>
              <a:t> </a:t>
            </a:r>
            <a:r>
              <a:rPr lang="en-US" sz="2200" dirty="0" smtClean="0"/>
              <a:t>Click on </a:t>
            </a:r>
            <a:r>
              <a:rPr lang="en-US" sz="2200" b="1" dirty="0" smtClean="0"/>
              <a:t>Add Intervention </a:t>
            </a:r>
            <a:r>
              <a:rPr lang="en-US" sz="2200" dirty="0" smtClean="0"/>
              <a:t> </a:t>
            </a:r>
            <a:r>
              <a:rPr lang="en-US" sz="2000" b="1" dirty="0" smtClean="0">
                <a:solidFill>
                  <a:schemeClr val="bg2"/>
                </a:solidFill>
              </a:rPr>
              <a:t/>
            </a:r>
            <a:br>
              <a:rPr lang="en-US" sz="2000" b="1" dirty="0" smtClean="0">
                <a:solidFill>
                  <a:schemeClr val="bg2"/>
                </a:solidFill>
              </a:rPr>
            </a:br>
            <a:endParaRPr lang="en-US" sz="2000" dirty="0"/>
          </a:p>
        </p:txBody>
      </p:sp>
      <p:pic>
        <p:nvPicPr>
          <p:cNvPr id="1029" name="Picture 5"/>
          <p:cNvPicPr>
            <a:picLocks noGrp="1" noChangeAspect="1" noChangeArrowheads="1"/>
          </p:cNvPicPr>
          <p:nvPr>
            <p:ph idx="1"/>
          </p:nvPr>
        </p:nvPicPr>
        <p:blipFill>
          <a:blip r:embed="rId2" cstate="print"/>
          <a:stretch>
            <a:fillRect/>
          </a:stretch>
        </p:blipFill>
        <p:spPr bwMode="auto">
          <a:xfrm>
            <a:off x="838200" y="1676400"/>
            <a:ext cx="6934200" cy="4572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19</a:t>
            </a:fld>
            <a:endParaRPr lang="en-US"/>
          </a:p>
        </p:txBody>
      </p:sp>
      <p:cxnSp>
        <p:nvCxnSpPr>
          <p:cNvPr id="27" name="Straight Arrow Connector 26"/>
          <p:cNvCxnSpPr/>
          <p:nvPr/>
        </p:nvCxnSpPr>
        <p:spPr bwMode="auto">
          <a:xfrm flipH="1">
            <a:off x="4724400" y="4648200"/>
            <a:ext cx="533400" cy="1066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l"/>
            <a:r>
              <a:rPr lang="en-US" sz="3200" dirty="0" smtClean="0"/>
              <a:t>                      Mission Statement</a:t>
            </a:r>
            <a:endParaRPr lang="en-US" sz="3200" dirty="0"/>
          </a:p>
        </p:txBody>
      </p:sp>
      <p:sp>
        <p:nvSpPr>
          <p:cNvPr id="3" name="Content Placeholder 2"/>
          <p:cNvSpPr>
            <a:spLocks noGrp="1"/>
          </p:cNvSpPr>
          <p:nvPr>
            <p:ph idx="1"/>
          </p:nvPr>
        </p:nvSpPr>
        <p:spPr>
          <a:xfrm>
            <a:off x="457200" y="1676400"/>
            <a:ext cx="8229600" cy="4449763"/>
          </a:xfrm>
        </p:spPr>
        <p:txBody>
          <a:bodyPr>
            <a:normAutofit/>
          </a:bodyPr>
          <a:lstStyle/>
          <a:p>
            <a:pPr indent="0">
              <a:lnSpc>
                <a:spcPct val="150000"/>
              </a:lnSpc>
              <a:buNone/>
            </a:pPr>
            <a:r>
              <a:rPr lang="en-US" sz="2400" dirty="0" smtClean="0"/>
              <a:t>	Madera Community Hospital is a not-for-profit community health resource, dedicated to actively promoting and maintaining the health and wellbeing of residents throughout the Central Valley. We are committed to identifying and serving our community’s needs with compassion, concern, care, and safety for the individual.</a:t>
            </a:r>
            <a:endParaRPr lang="en-US" sz="2400" dirty="0"/>
          </a:p>
        </p:txBody>
      </p:sp>
      <p:sp>
        <p:nvSpPr>
          <p:cNvPr id="6" name="Slide Number Placeholder 5"/>
          <p:cNvSpPr>
            <a:spLocks noGrp="1"/>
          </p:cNvSpPr>
          <p:nvPr>
            <p:ph type="sldNum" sz="quarter" idx="12"/>
          </p:nvPr>
        </p:nvSpPr>
        <p:spPr/>
        <p:txBody>
          <a:bodyPr/>
          <a:lstStyle/>
          <a:p>
            <a:fld id="{708C29C8-769E-4B02-BA80-72D8C9FA5FE5}" type="slidenum">
              <a:rPr lang="en-US" smtClean="0"/>
              <a:pPr/>
              <a:t>2</a:t>
            </a:fld>
            <a:endParaRPr lang="en-US"/>
          </a:p>
        </p:txBody>
      </p:sp>
      <p:pic>
        <p:nvPicPr>
          <p:cNvPr id="3075" name="Picture 3" descr="S:\MCH Logos\MCHA.gif"/>
          <p:cNvPicPr>
            <a:picLocks noChangeAspect="1" noChangeArrowheads="1" noCrop="1"/>
          </p:cNvPicPr>
          <p:nvPr/>
        </p:nvPicPr>
        <p:blipFill>
          <a:blip r:embed="rId2" cstate="print"/>
          <a:srcRect/>
          <a:stretch>
            <a:fillRect/>
          </a:stretch>
        </p:blipFill>
        <p:spPr bwMode="auto">
          <a:xfrm>
            <a:off x="7391400" y="228600"/>
            <a:ext cx="1088218" cy="1131013"/>
          </a:xfrm>
          <a:prstGeom prst="rect">
            <a:avLst/>
          </a:prstGeom>
          <a:noFill/>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524000"/>
          </a:xfrm>
        </p:spPr>
        <p:txBody>
          <a:bodyPr>
            <a:normAutofit fontScale="90000"/>
          </a:bodyPr>
          <a:lstStyle/>
          <a:p>
            <a:pPr algn="l"/>
            <a:r>
              <a:rPr lang="en-US" sz="2700" dirty="0" smtClean="0"/>
              <a:t> Type </a:t>
            </a:r>
            <a:r>
              <a:rPr lang="en-US" sz="2700" b="1" dirty="0" smtClean="0"/>
              <a:t>I: Patient </a:t>
            </a:r>
            <a:r>
              <a:rPr lang="en-US" sz="2700" dirty="0" smtClean="0"/>
              <a:t>in the search box</a:t>
            </a:r>
            <a:r>
              <a:rPr lang="en-US" sz="2700" i="1" dirty="0" smtClean="0"/>
              <a:t>.  </a:t>
            </a:r>
            <a:r>
              <a:rPr lang="en-US" sz="2700" dirty="0" smtClean="0"/>
              <a:t>Click on the square to the left of the </a:t>
            </a:r>
            <a:r>
              <a:rPr lang="en-US" sz="2700" b="1" dirty="0" smtClean="0"/>
              <a:t>I:Patient agreeable to SN providing care </a:t>
            </a:r>
            <a:r>
              <a:rPr lang="en-US" sz="2700" dirty="0" smtClean="0"/>
              <a:t>intervention, a check mark will be placed.  Click on </a:t>
            </a:r>
            <a:r>
              <a:rPr lang="en-US" sz="2700" b="1" dirty="0" smtClean="0"/>
              <a:t>Add and Close </a:t>
            </a:r>
            <a:r>
              <a:rPr lang="en-US" sz="2700" dirty="0" smtClean="0"/>
              <a:t>button.</a:t>
            </a:r>
            <a:endParaRPr lang="en-US" sz="2700" dirty="0"/>
          </a:p>
        </p:txBody>
      </p:sp>
      <p:pic>
        <p:nvPicPr>
          <p:cNvPr id="5" name="Content Placeholder 4"/>
          <p:cNvPicPr>
            <a:picLocks noGrp="1" noChangeAspect="1" noChangeArrowheads="1"/>
          </p:cNvPicPr>
          <p:nvPr>
            <p:ph idx="1"/>
          </p:nvPr>
        </p:nvPicPr>
        <p:blipFill>
          <a:blip r:embed="rId2" cstate="print"/>
          <a:stretch>
            <a:fillRect/>
          </a:stretch>
        </p:blipFill>
        <p:spPr bwMode="auto">
          <a:xfrm>
            <a:off x="914400" y="1981200"/>
            <a:ext cx="69342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20</a:t>
            </a:fld>
            <a:endParaRPr lang="en-US"/>
          </a:p>
        </p:txBody>
      </p:sp>
      <p:cxnSp>
        <p:nvCxnSpPr>
          <p:cNvPr id="9" name="Straight Arrow Connector 8"/>
          <p:cNvCxnSpPr/>
          <p:nvPr/>
        </p:nvCxnSpPr>
        <p:spPr bwMode="auto">
          <a:xfrm>
            <a:off x="762000" y="1905000"/>
            <a:ext cx="8382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1676400" y="4495800"/>
            <a:ext cx="762000" cy="1066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noAutofit/>
          </a:bodyPr>
          <a:lstStyle/>
          <a:p>
            <a:pPr algn="l"/>
            <a:r>
              <a:rPr lang="en-US" sz="2400" dirty="0" smtClean="0"/>
              <a:t>The </a:t>
            </a:r>
            <a:r>
              <a:rPr lang="en-US" sz="2400" b="1" dirty="0" smtClean="0"/>
              <a:t>I:Patient agreeable to SN providing care </a:t>
            </a:r>
            <a:r>
              <a:rPr lang="en-US" sz="2400" dirty="0" smtClean="0"/>
              <a:t>intervention will appear in purple on the intervention list. Double click the intervention and click Save.</a:t>
            </a:r>
            <a:endParaRPr lang="en-US" sz="24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14400" y="1676400"/>
            <a:ext cx="6674908" cy="46783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21</a:t>
            </a:fld>
            <a:endParaRPr lang="en-US"/>
          </a:p>
        </p:txBody>
      </p:sp>
      <p:cxnSp>
        <p:nvCxnSpPr>
          <p:cNvPr id="8" name="Straight Arrow Connector 7"/>
          <p:cNvCxnSpPr/>
          <p:nvPr/>
        </p:nvCxnSpPr>
        <p:spPr bwMode="auto">
          <a:xfrm>
            <a:off x="457200" y="4724400"/>
            <a:ext cx="6858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sz="2700" b="1" dirty="0" smtClean="0"/>
              <a:t> </a:t>
            </a:r>
            <a:r>
              <a:rPr lang="en-US" sz="3600" dirty="0" smtClean="0"/>
              <a:t>Documenting a Physical Assessment</a:t>
            </a:r>
            <a:r>
              <a:rPr lang="en-US" sz="2700" b="1" dirty="0" smtClean="0"/>
              <a:t/>
            </a:r>
            <a:br>
              <a:rPr lang="en-US" sz="2700" b="1" dirty="0" smtClean="0"/>
            </a:br>
            <a:r>
              <a:rPr lang="en-US" sz="2700" dirty="0" smtClean="0"/>
              <a:t> </a:t>
            </a:r>
            <a:r>
              <a:rPr lang="en-US" sz="2200" dirty="0" smtClean="0"/>
              <a:t>Double click on </a:t>
            </a:r>
            <a:r>
              <a:rPr lang="en-US" sz="2200" b="1" dirty="0" smtClean="0"/>
              <a:t>Physical Assessment</a:t>
            </a:r>
            <a:r>
              <a:rPr lang="en-US" sz="2200" dirty="0" smtClean="0"/>
              <a:t>, each body system is listed individually</a:t>
            </a:r>
            <a:endParaRPr lang="en-US" sz="2200" b="1" dirty="0"/>
          </a:p>
        </p:txBody>
      </p:sp>
      <p:pic>
        <p:nvPicPr>
          <p:cNvPr id="12290" name="Picture 2"/>
          <p:cNvPicPr>
            <a:picLocks noGrp="1" noChangeAspect="1" noChangeArrowheads="1"/>
          </p:cNvPicPr>
          <p:nvPr>
            <p:ph idx="1"/>
          </p:nvPr>
        </p:nvPicPr>
        <p:blipFill>
          <a:blip r:embed="rId2" cstate="print"/>
          <a:stretch>
            <a:fillRect/>
          </a:stretch>
        </p:blipFill>
        <p:spPr bwMode="auto">
          <a:xfrm>
            <a:off x="1676400" y="1828800"/>
            <a:ext cx="6400800" cy="4267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08C29C8-769E-4B02-BA80-72D8C9FA5FE5}" type="slidenum">
              <a:rPr lang="en-US" smtClean="0"/>
              <a:pPr/>
              <a:t>22</a:t>
            </a:fld>
            <a:endParaRPr lang="en-US"/>
          </a:p>
        </p:txBody>
      </p:sp>
      <p:cxnSp>
        <p:nvCxnSpPr>
          <p:cNvPr id="12" name="Straight Arrow Connector 11"/>
          <p:cNvCxnSpPr/>
          <p:nvPr/>
        </p:nvCxnSpPr>
        <p:spPr bwMode="auto">
          <a:xfrm>
            <a:off x="1066800" y="3886200"/>
            <a:ext cx="762000" cy="1143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rmAutofit fontScale="90000"/>
          </a:bodyPr>
          <a:lstStyle/>
          <a:p>
            <a:r>
              <a:rPr lang="en-US" sz="2700" dirty="0" smtClean="0"/>
              <a:t> Charting  by Exception on Physical Assessments</a:t>
            </a:r>
            <a:br>
              <a:rPr lang="en-US" sz="2700" dirty="0" smtClean="0"/>
            </a:br>
            <a:r>
              <a:rPr lang="en-US" sz="2000" dirty="0" smtClean="0"/>
              <a:t>Click </a:t>
            </a:r>
            <a:r>
              <a:rPr lang="en-US" sz="2000" b="1" dirty="0" smtClean="0"/>
              <a:t>WDP </a:t>
            </a:r>
            <a:r>
              <a:rPr lang="en-US" sz="2000" dirty="0" smtClean="0"/>
              <a:t>(Within Defined Parameters) if the patient assessment matches the defined parameters listed in </a:t>
            </a:r>
            <a:r>
              <a:rPr lang="en-US" sz="2000" dirty="0" smtClean="0">
                <a:solidFill>
                  <a:schemeClr val="accent2">
                    <a:lumMod val="50000"/>
                  </a:schemeClr>
                </a:solidFill>
              </a:rPr>
              <a:t>blue</a:t>
            </a:r>
            <a:r>
              <a:rPr lang="en-US" sz="2000" dirty="0" smtClean="0"/>
              <a:t>.  Click </a:t>
            </a:r>
            <a:r>
              <a:rPr lang="en-US" sz="2000" b="1" dirty="0" smtClean="0"/>
              <a:t>WDP Except </a:t>
            </a:r>
            <a:r>
              <a:rPr lang="en-US" sz="2000" dirty="0" smtClean="0"/>
              <a:t>if the patient assessment does NOT match the defined parameters listed. </a:t>
            </a:r>
            <a:r>
              <a:rPr lang="en-US" sz="2200" dirty="0" smtClean="0"/>
              <a:t/>
            </a:r>
            <a:br>
              <a:rPr lang="en-US" sz="2200" dirty="0" smtClean="0"/>
            </a:br>
            <a:r>
              <a:rPr lang="en-US" dirty="0" smtClean="0"/>
              <a:t> </a:t>
            </a:r>
            <a:br>
              <a:rPr lang="en-US" dirty="0" smtClean="0"/>
            </a:br>
            <a:endParaRPr lang="en-US" dirty="0"/>
          </a:p>
        </p:txBody>
      </p:sp>
      <p:pic>
        <p:nvPicPr>
          <p:cNvPr id="13314" name="Picture 2"/>
          <p:cNvPicPr>
            <a:picLocks noGrp="1" noChangeAspect="1" noChangeArrowheads="1"/>
          </p:cNvPicPr>
          <p:nvPr>
            <p:ph idx="1"/>
          </p:nvPr>
        </p:nvPicPr>
        <p:blipFill>
          <a:blip r:embed="rId2" cstate="print"/>
          <a:stretch>
            <a:fillRect/>
          </a:stretch>
        </p:blipFill>
        <p:spPr bwMode="auto">
          <a:xfrm>
            <a:off x="1295400" y="1447800"/>
            <a:ext cx="5867400" cy="4572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08C29C8-769E-4B02-BA80-72D8C9FA5FE5}" type="slidenum">
              <a:rPr lang="en-US" smtClean="0"/>
              <a:pPr/>
              <a:t>23</a:t>
            </a:fld>
            <a:endParaRPr lang="en-US"/>
          </a:p>
        </p:txBody>
      </p:sp>
      <p:cxnSp>
        <p:nvCxnSpPr>
          <p:cNvPr id="11" name="Straight Arrow Connector 10"/>
          <p:cNvCxnSpPr/>
          <p:nvPr/>
        </p:nvCxnSpPr>
        <p:spPr bwMode="auto">
          <a:xfrm>
            <a:off x="990600" y="1524000"/>
            <a:ext cx="1066800" cy="1066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7315199" y="1828800"/>
            <a:ext cx="1676401" cy="1015663"/>
          </a:xfrm>
          <a:prstGeom prst="rect">
            <a:avLst/>
          </a:prstGeom>
          <a:noFill/>
        </p:spPr>
        <p:txBody>
          <a:bodyPr wrap="square" rtlCol="0">
            <a:spAutoFit/>
          </a:bodyPr>
          <a:lstStyle/>
          <a:p>
            <a:r>
              <a:rPr lang="en-US" sz="1200" dirty="0" smtClean="0"/>
              <a:t>If you click WDP Except, only document the area(s) that are </a:t>
            </a:r>
            <a:r>
              <a:rPr lang="en-US" sz="1200" b="1" dirty="0" smtClean="0"/>
              <a:t>NOT</a:t>
            </a:r>
            <a:r>
              <a:rPr lang="en-US" sz="1200" dirty="0" smtClean="0"/>
              <a:t> within the defined parameters</a:t>
            </a:r>
            <a:endParaRPr lang="en-US" sz="1200" dirty="0"/>
          </a:p>
        </p:txBody>
      </p:sp>
      <p:graphicFrame>
        <p:nvGraphicFramePr>
          <p:cNvPr id="8" name="Table 7"/>
          <p:cNvGraphicFramePr>
            <a:graphicFrameLocks noGrp="1"/>
          </p:cNvGraphicFramePr>
          <p:nvPr/>
        </p:nvGraphicFramePr>
        <p:xfrm>
          <a:off x="7315200" y="1820174"/>
          <a:ext cx="1676400" cy="999226"/>
        </p:xfrm>
        <a:graphic>
          <a:graphicData uri="http://schemas.openxmlformats.org/drawingml/2006/table">
            <a:tbl>
              <a:tblPr/>
              <a:tblGrid>
                <a:gridCol w="1676400"/>
              </a:tblGrid>
              <a:tr h="99922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slide(fromBottom)">
                                      <p:cBhvr>
                                        <p:cTn id="7"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fontScale="90000"/>
          </a:bodyPr>
          <a:lstStyle/>
          <a:p>
            <a:r>
              <a:rPr lang="en-US" sz="2000" b="1" dirty="0" smtClean="0"/>
              <a:t> </a:t>
            </a:r>
            <a:r>
              <a:rPr lang="en-US" sz="3200" dirty="0" smtClean="0"/>
              <a:t>Documenting a Repeatable Assessment/Interventi</a:t>
            </a:r>
            <a:r>
              <a:rPr lang="en-US" sz="3600" dirty="0" smtClean="0"/>
              <a:t>on</a:t>
            </a:r>
            <a:r>
              <a:rPr lang="en-US" sz="2200" dirty="0" smtClean="0"/>
              <a:t/>
            </a:r>
            <a:br>
              <a:rPr lang="en-US" sz="2200" dirty="0" smtClean="0"/>
            </a:br>
            <a:r>
              <a:rPr lang="en-US" sz="2200" dirty="0" smtClean="0"/>
              <a:t>To document repeatable items; e.g. IV’s,  pupils, pulses, teaching, etc. Click on </a:t>
            </a:r>
            <a:r>
              <a:rPr lang="en-US" sz="2200" b="1" dirty="0" smtClean="0"/>
              <a:t>Insert Occurrence </a:t>
            </a:r>
            <a:r>
              <a:rPr lang="en-US" sz="2200" dirty="0" smtClean="0"/>
              <a:t>(footer button) and Occurrence #2, #3, etc. will appear.</a:t>
            </a:r>
            <a:endParaRPr lang="en-US" sz="2200" dirty="0"/>
          </a:p>
        </p:txBody>
      </p:sp>
      <p:pic>
        <p:nvPicPr>
          <p:cNvPr id="14338" name="Picture 2"/>
          <p:cNvPicPr>
            <a:picLocks noGrp="1" noChangeAspect="1" noChangeArrowheads="1"/>
          </p:cNvPicPr>
          <p:nvPr>
            <p:ph idx="1"/>
          </p:nvPr>
        </p:nvPicPr>
        <p:blipFill>
          <a:blip r:embed="rId2" cstate="print"/>
          <a:stretch>
            <a:fillRect/>
          </a:stretch>
        </p:blipFill>
        <p:spPr bwMode="auto">
          <a:xfrm>
            <a:off x="2133600" y="1752600"/>
            <a:ext cx="6019800" cy="4267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08C29C8-769E-4B02-BA80-72D8C9FA5FE5}" type="slidenum">
              <a:rPr lang="en-US" smtClean="0"/>
              <a:pPr/>
              <a:t>24</a:t>
            </a:fld>
            <a:endParaRPr lang="en-US"/>
          </a:p>
        </p:txBody>
      </p:sp>
      <p:cxnSp>
        <p:nvCxnSpPr>
          <p:cNvPr id="9" name="Straight Arrow Connector 8"/>
          <p:cNvCxnSpPr/>
          <p:nvPr/>
        </p:nvCxnSpPr>
        <p:spPr bwMode="auto">
          <a:xfrm>
            <a:off x="1600200" y="38100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1066800" y="2590801"/>
            <a:ext cx="990600" cy="1200329"/>
          </a:xfrm>
          <a:prstGeom prst="rect">
            <a:avLst/>
          </a:prstGeom>
          <a:noFill/>
        </p:spPr>
        <p:txBody>
          <a:bodyPr wrap="square" rtlCol="0">
            <a:spAutoFit/>
          </a:bodyPr>
          <a:lstStyle/>
          <a:p>
            <a:r>
              <a:rPr lang="en-US" sz="1200" dirty="0" smtClean="0"/>
              <a:t>For example:  Pupils-Occurrence #2 has been added</a:t>
            </a:r>
            <a:endParaRPr lang="en-US" sz="1200" dirty="0"/>
          </a:p>
        </p:txBody>
      </p:sp>
      <p:graphicFrame>
        <p:nvGraphicFramePr>
          <p:cNvPr id="8" name="Table 7"/>
          <p:cNvGraphicFramePr>
            <a:graphicFrameLocks noGrp="1"/>
          </p:cNvGraphicFramePr>
          <p:nvPr/>
        </p:nvGraphicFramePr>
        <p:xfrm>
          <a:off x="1066800" y="2596551"/>
          <a:ext cx="891396" cy="1137249"/>
        </p:xfrm>
        <a:graphic>
          <a:graphicData uri="http://schemas.openxmlformats.org/drawingml/2006/table">
            <a:tbl>
              <a:tblPr/>
              <a:tblGrid>
                <a:gridCol w="891396"/>
              </a:tblGrid>
              <a:tr h="113724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slide(fromTop)">
                                      <p:cBhvr>
                                        <p:cTn id="7"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sz="3600" dirty="0" smtClean="0"/>
              <a:t>Documenting Vital Signs</a:t>
            </a:r>
            <a:r>
              <a:rPr lang="en-US" sz="2200" dirty="0" smtClean="0"/>
              <a:t/>
            </a:r>
            <a:br>
              <a:rPr lang="en-US" sz="2200" dirty="0" smtClean="0"/>
            </a:br>
            <a:r>
              <a:rPr lang="en-US" sz="2700" dirty="0" smtClean="0"/>
              <a:t>Double click </a:t>
            </a:r>
            <a:r>
              <a:rPr lang="en-US" sz="2700" b="1" dirty="0" smtClean="0"/>
              <a:t>Vital Signs </a:t>
            </a:r>
            <a:r>
              <a:rPr lang="en-US" sz="2700" dirty="0" smtClean="0"/>
              <a:t>intervention, click Vital Signs-Standard Units, and click </a:t>
            </a:r>
            <a:r>
              <a:rPr lang="en-US" sz="2700" b="1" i="1" dirty="0" smtClean="0"/>
              <a:t>Save</a:t>
            </a:r>
            <a:r>
              <a:rPr lang="en-US" sz="2700" dirty="0" smtClean="0"/>
              <a:t> when done.</a:t>
            </a:r>
            <a:r>
              <a:rPr lang="en-US" sz="2000" dirty="0" smtClean="0"/>
              <a:t/>
            </a:r>
            <a:br>
              <a:rPr lang="en-US" sz="2000" dirty="0" smtClean="0"/>
            </a:br>
            <a:endParaRPr lang="en-US" sz="2000" dirty="0"/>
          </a:p>
        </p:txBody>
      </p:sp>
      <p:pic>
        <p:nvPicPr>
          <p:cNvPr id="15362" name="Picture 2"/>
          <p:cNvPicPr>
            <a:picLocks noGrp="1" noChangeAspect="1" noChangeArrowheads="1"/>
          </p:cNvPicPr>
          <p:nvPr>
            <p:ph idx="1"/>
          </p:nvPr>
        </p:nvPicPr>
        <p:blipFill>
          <a:blip r:embed="rId2" cstate="print"/>
          <a:stretch>
            <a:fillRect/>
          </a:stretch>
        </p:blipFill>
        <p:spPr bwMode="auto">
          <a:xfrm>
            <a:off x="1600200" y="1828800"/>
            <a:ext cx="6019800" cy="4343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08C29C8-769E-4B02-BA80-72D8C9FA5FE5}" type="slidenum">
              <a:rPr lang="en-US" smtClean="0"/>
              <a:pPr/>
              <a:t>25</a:t>
            </a:fld>
            <a:endParaRPr lang="en-US"/>
          </a:p>
        </p:txBody>
      </p:sp>
      <p:cxnSp>
        <p:nvCxnSpPr>
          <p:cNvPr id="10" name="Straight Arrow Connector 9"/>
          <p:cNvCxnSpPr/>
          <p:nvPr/>
        </p:nvCxnSpPr>
        <p:spPr bwMode="auto">
          <a:xfrm>
            <a:off x="990600" y="4495800"/>
            <a:ext cx="762000" cy="1066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57200"/>
          </a:xfrm>
        </p:spPr>
        <p:txBody>
          <a:bodyPr>
            <a:noAutofit/>
          </a:bodyPr>
          <a:lstStyle/>
          <a:p>
            <a:pPr algn="l"/>
            <a:r>
              <a:rPr lang="en-US" sz="2700" b="1" dirty="0" smtClean="0"/>
              <a:t/>
            </a:r>
            <a:br>
              <a:rPr lang="en-US" sz="2700" b="1" dirty="0" smtClean="0"/>
            </a:br>
            <a:r>
              <a:rPr lang="en-US" sz="2700" b="1" dirty="0" smtClean="0"/>
              <a:t>                 </a:t>
            </a:r>
            <a:r>
              <a:rPr lang="en-US" sz="2700" dirty="0" smtClean="0"/>
              <a:t>Documenting Intake &amp; Output</a:t>
            </a:r>
            <a:r>
              <a:rPr lang="en-US" sz="3200" dirty="0" smtClean="0"/>
              <a:t/>
            </a:r>
            <a:br>
              <a:rPr lang="en-US" sz="3200" dirty="0" smtClean="0"/>
            </a:br>
            <a:r>
              <a:rPr lang="en-US" sz="1800" dirty="0" smtClean="0"/>
              <a:t>Double click on the </a:t>
            </a:r>
            <a:r>
              <a:rPr lang="en-US" sz="1800" b="1" dirty="0" smtClean="0"/>
              <a:t>Intake and Output </a:t>
            </a:r>
            <a:r>
              <a:rPr lang="en-US" sz="1800" dirty="0" smtClean="0"/>
              <a:t>intervention and enter the patient’s Intake and/or Output.  Click </a:t>
            </a:r>
            <a:r>
              <a:rPr lang="en-US" sz="1800" b="1" dirty="0" smtClean="0"/>
              <a:t>Save</a:t>
            </a:r>
            <a:r>
              <a:rPr lang="en-US" sz="1800" dirty="0" smtClean="0"/>
              <a:t> when done.</a:t>
            </a:r>
            <a:br>
              <a:rPr lang="en-US" sz="1800" dirty="0" smtClean="0"/>
            </a:br>
            <a:r>
              <a:rPr lang="en-US" sz="1800" dirty="0" smtClean="0"/>
              <a:t> </a:t>
            </a:r>
            <a:br>
              <a:rPr lang="en-US" sz="1800" dirty="0" smtClean="0"/>
            </a:br>
            <a:endParaRPr lang="en-US" sz="20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524000" y="1295400"/>
            <a:ext cx="5334000" cy="463569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08C29C8-769E-4B02-BA80-72D8C9FA5FE5}" type="slidenum">
              <a:rPr lang="en-US" smtClean="0"/>
              <a:pPr/>
              <a:t>26</a:t>
            </a:fld>
            <a:endParaRPr lang="en-US"/>
          </a:p>
        </p:txBody>
      </p:sp>
      <p:sp>
        <p:nvSpPr>
          <p:cNvPr id="6" name="TextBox 5"/>
          <p:cNvSpPr txBox="1"/>
          <p:nvPr/>
        </p:nvSpPr>
        <p:spPr>
          <a:xfrm>
            <a:off x="3505200" y="2514600"/>
            <a:ext cx="2362200" cy="646331"/>
          </a:xfrm>
          <a:prstGeom prst="rect">
            <a:avLst/>
          </a:prstGeom>
          <a:noFill/>
        </p:spPr>
        <p:txBody>
          <a:bodyPr wrap="square" rtlCol="0">
            <a:spAutoFit/>
          </a:bodyPr>
          <a:lstStyle/>
          <a:p>
            <a:r>
              <a:rPr lang="en-US" sz="1200" dirty="0" smtClean="0">
                <a:solidFill>
                  <a:srgbClr val="FF0000"/>
                </a:solidFill>
              </a:rPr>
              <a:t>Intake from a patient’s tray does not get entered here (enter on the Feeding Intake intervention)</a:t>
            </a:r>
            <a:endParaRPr lang="en-US" sz="1200" dirty="0"/>
          </a:p>
        </p:txBody>
      </p:sp>
      <p:sp>
        <p:nvSpPr>
          <p:cNvPr id="9" name="TextBox 8"/>
          <p:cNvSpPr txBox="1"/>
          <p:nvPr/>
        </p:nvSpPr>
        <p:spPr>
          <a:xfrm flipH="1">
            <a:off x="2133599" y="-1905000"/>
            <a:ext cx="5669281" cy="677108"/>
          </a:xfrm>
          <a:prstGeom prst="rect">
            <a:avLst/>
          </a:prstGeom>
          <a:noFill/>
        </p:spPr>
        <p:txBody>
          <a:bodyPr wrap="square" rtlCol="0">
            <a:spAutoFit/>
          </a:bodyPr>
          <a:lstStyle/>
          <a:p>
            <a:r>
              <a:rPr lang="en-US" sz="2000" dirty="0" smtClean="0"/>
              <a:t/>
            </a:r>
            <a:br>
              <a:rPr lang="en-US" sz="2000" dirty="0" smtClean="0"/>
            </a:br>
            <a:endParaRPr lang="en-US" dirty="0"/>
          </a:p>
        </p:txBody>
      </p:sp>
      <p:sp>
        <p:nvSpPr>
          <p:cNvPr id="14" name="TextBox 13"/>
          <p:cNvSpPr txBox="1"/>
          <p:nvPr/>
        </p:nvSpPr>
        <p:spPr>
          <a:xfrm>
            <a:off x="7239000" y="1905000"/>
            <a:ext cx="1752600" cy="1015663"/>
          </a:xfrm>
          <a:prstGeom prst="rect">
            <a:avLst/>
          </a:prstGeom>
          <a:noFill/>
        </p:spPr>
        <p:txBody>
          <a:bodyPr wrap="square" rtlCol="0">
            <a:spAutoFit/>
          </a:bodyPr>
          <a:lstStyle/>
          <a:p>
            <a:r>
              <a:rPr lang="en-US" sz="1200" dirty="0" smtClean="0"/>
              <a:t>The Intake and/or Output entered automatically transfers to the I &amp; O in the EMR</a:t>
            </a:r>
          </a:p>
          <a:p>
            <a:endParaRPr lang="en-US" sz="1200" dirty="0"/>
          </a:p>
        </p:txBody>
      </p:sp>
      <p:graphicFrame>
        <p:nvGraphicFramePr>
          <p:cNvPr id="10" name="Table 9"/>
          <p:cNvGraphicFramePr>
            <a:graphicFrameLocks noGrp="1"/>
          </p:cNvGraphicFramePr>
          <p:nvPr/>
        </p:nvGraphicFramePr>
        <p:xfrm>
          <a:off x="7239000" y="1752600"/>
          <a:ext cx="1752600" cy="975360"/>
        </p:xfrm>
        <a:graphic>
          <a:graphicData uri="http://schemas.openxmlformats.org/drawingml/2006/table">
            <a:tbl>
              <a:tblPr/>
              <a:tblGrid>
                <a:gridCol w="1752600"/>
              </a:tblGrid>
              <a:tr h="97536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slide(fromBottom)">
                                      <p:cBhvr>
                                        <p:cTn id="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1447800"/>
          </a:xfrm>
        </p:spPr>
        <p:txBody>
          <a:bodyPr>
            <a:normAutofit/>
          </a:bodyPr>
          <a:lstStyle/>
          <a:p>
            <a:pPr algn="l"/>
            <a:r>
              <a:rPr lang="en-US" sz="2400" b="1" dirty="0" smtClean="0"/>
              <a:t>                         </a:t>
            </a:r>
            <a:r>
              <a:rPr lang="en-US" sz="3600" dirty="0" smtClean="0"/>
              <a:t>Charging for Supplies</a:t>
            </a:r>
            <a:br>
              <a:rPr lang="en-US" sz="3600" dirty="0" smtClean="0"/>
            </a:br>
            <a:endParaRPr lang="en-US" sz="3600" dirty="0"/>
          </a:p>
        </p:txBody>
      </p:sp>
      <p:sp>
        <p:nvSpPr>
          <p:cNvPr id="4" name="Slide Number Placeholder 3"/>
          <p:cNvSpPr>
            <a:spLocks noGrp="1"/>
          </p:cNvSpPr>
          <p:nvPr>
            <p:ph type="sldNum" sz="quarter" idx="12"/>
          </p:nvPr>
        </p:nvSpPr>
        <p:spPr/>
        <p:txBody>
          <a:bodyPr/>
          <a:lstStyle/>
          <a:p>
            <a:fld id="{708C29C8-769E-4B02-BA80-72D8C9FA5FE5}" type="slidenum">
              <a:rPr lang="en-US" smtClean="0"/>
              <a:pPr/>
              <a:t>27</a:t>
            </a:fld>
            <a:endParaRPr lang="en-US"/>
          </a:p>
        </p:txBody>
      </p:sp>
      <p:sp>
        <p:nvSpPr>
          <p:cNvPr id="5" name="TextBox 4"/>
          <p:cNvSpPr txBox="1"/>
          <p:nvPr/>
        </p:nvSpPr>
        <p:spPr>
          <a:xfrm>
            <a:off x="1828800" y="3886200"/>
            <a:ext cx="5334000" cy="1384995"/>
          </a:xfrm>
          <a:prstGeom prst="rect">
            <a:avLst/>
          </a:prstGeom>
          <a:solidFill>
            <a:srgbClr val="FFFF00"/>
          </a:solidFill>
        </p:spPr>
        <p:txBody>
          <a:bodyPr wrap="square" rtlCol="0">
            <a:spAutoFit/>
          </a:bodyPr>
          <a:lstStyle/>
          <a:p>
            <a:r>
              <a:rPr lang="en-US" sz="2400" dirty="0" smtClean="0"/>
              <a:t>Ask for assistance from your instructor or RN Team Leader if you have questions about chargeable items</a:t>
            </a:r>
          </a:p>
          <a:p>
            <a:endParaRPr lang="en-US" sz="1200" dirty="0"/>
          </a:p>
        </p:txBody>
      </p:sp>
      <p:sp>
        <p:nvSpPr>
          <p:cNvPr id="11" name="Content Placeholder 10"/>
          <p:cNvSpPr>
            <a:spLocks noGrp="1"/>
          </p:cNvSpPr>
          <p:nvPr>
            <p:ph idx="1"/>
          </p:nvPr>
        </p:nvSpPr>
        <p:spPr>
          <a:xfrm>
            <a:off x="609600" y="1676400"/>
            <a:ext cx="7772400" cy="4114800"/>
          </a:xfrm>
        </p:spPr>
        <p:txBody>
          <a:bodyPr/>
          <a:lstStyle/>
          <a:p>
            <a:r>
              <a:rPr lang="en-US" dirty="0" smtClean="0"/>
              <a:t>Please charge for </a:t>
            </a:r>
            <a:r>
              <a:rPr lang="en-US" u="sng" dirty="0" smtClean="0"/>
              <a:t>new</a:t>
            </a:r>
            <a:r>
              <a:rPr lang="en-US" dirty="0" smtClean="0"/>
              <a:t> supplies as they are used.</a:t>
            </a:r>
          </a:p>
          <a:p>
            <a:r>
              <a:rPr lang="en-US" dirty="0" smtClean="0"/>
              <a:t>Charges are built into each intervention.</a:t>
            </a:r>
            <a:endParaRPr lang="en-US"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Care Plan</a:t>
            </a:r>
            <a:r>
              <a:rPr lang="en-US" sz="2000" b="1" dirty="0" smtClean="0"/>
              <a:t/>
            </a:r>
            <a:br>
              <a:rPr lang="en-US" sz="2000" b="1" dirty="0" smtClean="0"/>
            </a:br>
            <a:r>
              <a:rPr lang="en-US" sz="2200" dirty="0" smtClean="0"/>
              <a:t>To view the Plan of Care (POC) click on </a:t>
            </a:r>
            <a:r>
              <a:rPr lang="en-US" sz="2200" b="1" dirty="0" smtClean="0"/>
              <a:t>Process Plans </a:t>
            </a:r>
            <a:r>
              <a:rPr lang="en-US" sz="2200" dirty="0" smtClean="0"/>
              <a:t>or</a:t>
            </a:r>
            <a:r>
              <a:rPr lang="en-US" sz="2200" b="1" dirty="0" smtClean="0"/>
              <a:t> Outcomes </a:t>
            </a:r>
            <a:r>
              <a:rPr lang="en-US" sz="2200" dirty="0" smtClean="0"/>
              <a:t>on the integrated desk top</a:t>
            </a:r>
            <a:r>
              <a:rPr lang="en-US" sz="1800" dirty="0" smtClean="0"/>
              <a:t/>
            </a:r>
            <a:br>
              <a:rPr lang="en-US" sz="1800" dirty="0" smtClean="0"/>
            </a:br>
            <a:r>
              <a:rPr lang="en-US" sz="1800" dirty="0" smtClean="0"/>
              <a:t>  </a:t>
            </a:r>
            <a:endParaRPr lang="en-US" sz="1800" b="1" dirty="0"/>
          </a:p>
        </p:txBody>
      </p:sp>
      <p:pic>
        <p:nvPicPr>
          <p:cNvPr id="2050" name="Picture 2"/>
          <p:cNvPicPr>
            <a:picLocks noGrp="1" noChangeAspect="1" noChangeArrowheads="1"/>
          </p:cNvPicPr>
          <p:nvPr>
            <p:ph idx="1"/>
          </p:nvPr>
        </p:nvPicPr>
        <p:blipFill>
          <a:blip r:embed="rId2" cstate="print"/>
          <a:stretch>
            <a:fillRect/>
          </a:stretch>
        </p:blipFill>
        <p:spPr bwMode="auto">
          <a:xfrm>
            <a:off x="1371600" y="1905000"/>
            <a:ext cx="70866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28</a:t>
            </a:fld>
            <a:endParaRPr lang="en-US"/>
          </a:p>
        </p:txBody>
      </p:sp>
      <p:sp>
        <p:nvSpPr>
          <p:cNvPr id="5" name="TextBox 4"/>
          <p:cNvSpPr txBox="1"/>
          <p:nvPr/>
        </p:nvSpPr>
        <p:spPr>
          <a:xfrm>
            <a:off x="2133600" y="4495800"/>
            <a:ext cx="4114800" cy="830997"/>
          </a:xfrm>
          <a:prstGeom prst="rect">
            <a:avLst/>
          </a:prstGeom>
          <a:noFill/>
        </p:spPr>
        <p:txBody>
          <a:bodyPr wrap="square" rtlCol="0">
            <a:spAutoFit/>
          </a:bodyPr>
          <a:lstStyle/>
          <a:p>
            <a:pPr algn="ctr"/>
            <a:r>
              <a:rPr lang="en-US" sz="1200" dirty="0" smtClean="0">
                <a:solidFill>
                  <a:srgbClr val="FF0000"/>
                </a:solidFill>
              </a:rPr>
              <a:t>The patient’s plan of care is reviewed every 12 hours</a:t>
            </a:r>
            <a:r>
              <a:rPr lang="en-US" sz="1200" dirty="0" smtClean="0"/>
              <a:t>. The plan of care lists the problem, long term outcomes, and interventions for a specific diagnosis (i.e. asthma) or suggested problem.  </a:t>
            </a:r>
            <a:r>
              <a:rPr lang="en-US" sz="1200" dirty="0" smtClean="0">
                <a:solidFill>
                  <a:srgbClr val="FF0000"/>
                </a:solidFill>
              </a:rPr>
              <a:t>The plan of care is revised every 72 hours, or earlier if needed</a:t>
            </a:r>
            <a:r>
              <a:rPr lang="en-US" sz="1200" dirty="0" smtClean="0"/>
              <a:t>.</a:t>
            </a:r>
            <a:endParaRPr lang="en-US" sz="1200"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sz="2700" dirty="0" smtClean="0"/>
              <a:t>     </a:t>
            </a:r>
            <a:r>
              <a:rPr lang="en-US" sz="3600" dirty="0" smtClean="0"/>
              <a:t>EMR (Enterprise Medical Record)</a:t>
            </a:r>
            <a:r>
              <a:rPr lang="en-US" sz="2200" dirty="0" smtClean="0"/>
              <a:t/>
            </a:r>
            <a:br>
              <a:rPr lang="en-US" sz="2200" dirty="0" smtClean="0"/>
            </a:br>
            <a:r>
              <a:rPr lang="en-US" sz="2000" dirty="0" smtClean="0"/>
              <a:t>Click on </a:t>
            </a:r>
            <a:r>
              <a:rPr lang="en-US" sz="2000" b="1" dirty="0" smtClean="0"/>
              <a:t>EMR</a:t>
            </a:r>
            <a:r>
              <a:rPr lang="en-US" sz="2000" dirty="0" smtClean="0"/>
              <a:t>  to “view only” patient VS, I &amp; O, medications, order history, lab, microbiology, blood bank, pathology, imaging, ER notes, history and physical, care trends, and medication reconciliation. </a:t>
            </a:r>
            <a:br>
              <a:rPr lang="en-US" sz="2000" dirty="0" smtClean="0"/>
            </a:br>
            <a:endParaRPr lang="en-US" sz="2000" dirty="0"/>
          </a:p>
        </p:txBody>
      </p:sp>
      <p:pic>
        <p:nvPicPr>
          <p:cNvPr id="12290" name="Picture 2"/>
          <p:cNvPicPr>
            <a:picLocks noGrp="1" noChangeAspect="1" noChangeArrowheads="1"/>
          </p:cNvPicPr>
          <p:nvPr>
            <p:ph idx="1"/>
          </p:nvPr>
        </p:nvPicPr>
        <p:blipFill>
          <a:blip r:embed="rId2" cstate="print"/>
          <a:stretch>
            <a:fillRect/>
          </a:stretch>
        </p:blipFill>
        <p:spPr bwMode="auto">
          <a:xfrm>
            <a:off x="1219200" y="1828800"/>
            <a:ext cx="6172200" cy="4114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08C29C8-769E-4B02-BA80-72D8C9FA5FE5}" type="slidenum">
              <a:rPr lang="en-US" smtClean="0"/>
              <a:pPr/>
              <a:t>29</a:t>
            </a:fld>
            <a:endParaRPr lang="en-US"/>
          </a:p>
        </p:txBody>
      </p:sp>
      <p:cxnSp>
        <p:nvCxnSpPr>
          <p:cNvPr id="9" name="Straight Arrow Connector 8"/>
          <p:cNvCxnSpPr/>
          <p:nvPr/>
        </p:nvCxnSpPr>
        <p:spPr bwMode="auto">
          <a:xfrm flipH="1">
            <a:off x="7239000" y="2819400"/>
            <a:ext cx="838200" cy="1066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Welcome Students/Instructors to MCH!</a:t>
            </a:r>
            <a:endParaRPr lang="en-US" sz="3200" dirty="0"/>
          </a:p>
        </p:txBody>
      </p:sp>
      <p:sp>
        <p:nvSpPr>
          <p:cNvPr id="3" name="Content Placeholder 2"/>
          <p:cNvSpPr>
            <a:spLocks noGrp="1"/>
          </p:cNvSpPr>
          <p:nvPr>
            <p:ph idx="1"/>
          </p:nvPr>
        </p:nvSpPr>
        <p:spPr>
          <a:xfrm>
            <a:off x="457200" y="1676400"/>
            <a:ext cx="8229600" cy="4373563"/>
          </a:xfrm>
        </p:spPr>
        <p:txBody>
          <a:bodyPr>
            <a:normAutofit fontScale="92500" lnSpcReduction="20000"/>
          </a:bodyPr>
          <a:lstStyle/>
          <a:p>
            <a:pPr>
              <a:lnSpc>
                <a:spcPct val="150000"/>
              </a:lnSpc>
              <a:buNone/>
            </a:pPr>
            <a:r>
              <a:rPr lang="en-US" sz="2000" dirty="0" smtClean="0"/>
              <a:t>		 MCH staff pride themselves in facilitating an environment that is safe, collaborative, and beneficial to learning. The goal of this presentation is to provide students and instructors with the knowledge of electronic documentation and bedside medication verification (BMV), to ensure a successful and safe learning experience at MCH.  </a:t>
            </a:r>
          </a:p>
          <a:p>
            <a:pPr>
              <a:lnSpc>
                <a:spcPct val="150000"/>
              </a:lnSpc>
              <a:buNone/>
            </a:pPr>
            <a:r>
              <a:rPr lang="en-US" sz="2000" dirty="0" smtClean="0"/>
              <a:t>		The following slides will identify safety rules, the process of logging into the Network and Meditech, documenting patient care, reviewing past documentation, and medication administration using BMV.  Throughout the presentation, click the mouse or tap the downward arrow key to advance to the next slide. </a:t>
            </a:r>
          </a:p>
          <a:p>
            <a:pPr>
              <a:lnSpc>
                <a:spcPct val="150000"/>
              </a:lnSpc>
              <a:buNone/>
            </a:pP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708C29C8-769E-4B02-BA80-72D8C9FA5FE5}" type="slidenum">
              <a:rPr lang="en-US" smtClean="0"/>
              <a:pPr/>
              <a:t>3</a:t>
            </a:fld>
            <a:endParaRPr lang="en-US"/>
          </a:p>
        </p:txBody>
      </p:sp>
      <p:pic>
        <p:nvPicPr>
          <p:cNvPr id="2050" name="Picture 2" descr="C:\Documents and Settings\tgalindo\Local Settings\Temporary Internet Files\Content.IE5\Q62ZXRH1\MC900433817[1].png"/>
          <p:cNvPicPr>
            <a:picLocks noChangeAspect="1" noChangeArrowheads="1"/>
          </p:cNvPicPr>
          <p:nvPr/>
        </p:nvPicPr>
        <p:blipFill>
          <a:blip r:embed="rId2" cstate="print"/>
          <a:srcRect/>
          <a:stretch>
            <a:fillRect/>
          </a:stretch>
        </p:blipFill>
        <p:spPr bwMode="auto">
          <a:xfrm rot="240008">
            <a:off x="7506067" y="495667"/>
            <a:ext cx="1142772" cy="1142772"/>
          </a:xfrm>
          <a:prstGeom prst="rect">
            <a:avLst/>
          </a:prstGeom>
          <a:noFill/>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a:bodyPr>
          <a:lstStyle/>
          <a:p>
            <a:pPr algn="l"/>
            <a:r>
              <a:rPr lang="en-US" sz="2400" dirty="0" smtClean="0"/>
              <a:t>Click on </a:t>
            </a:r>
            <a:r>
              <a:rPr lang="en-US" sz="2400" b="1" dirty="0" smtClean="0"/>
              <a:t>Care Activity</a:t>
            </a:r>
            <a:r>
              <a:rPr lang="en-US" sz="2400" dirty="0" smtClean="0"/>
              <a:t> tab to view a summary of the care documented during hospitalization.</a:t>
            </a:r>
            <a:r>
              <a:rPr lang="en-US" sz="1800" dirty="0" smtClean="0"/>
              <a:t/>
            </a:r>
            <a:br>
              <a:rPr lang="en-US" sz="1800" dirty="0" smtClean="0"/>
            </a:br>
            <a:endParaRPr lang="en-US" sz="1800"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447800" y="1219200"/>
            <a:ext cx="6034617" cy="51355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08C29C8-769E-4B02-BA80-72D8C9FA5FE5}" type="slidenum">
              <a:rPr lang="en-US" smtClean="0"/>
              <a:pPr/>
              <a:t>30</a:t>
            </a:fld>
            <a:endParaRPr lang="en-US"/>
          </a:p>
        </p:txBody>
      </p:sp>
      <p:cxnSp>
        <p:nvCxnSpPr>
          <p:cNvPr id="8" name="Straight Arrow Connector 7"/>
          <p:cNvCxnSpPr/>
          <p:nvPr/>
        </p:nvCxnSpPr>
        <p:spPr bwMode="auto">
          <a:xfrm flipH="1">
            <a:off x="7543800" y="2971800"/>
            <a:ext cx="6858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7772400" y="1676400"/>
            <a:ext cx="1219200" cy="1015663"/>
          </a:xfrm>
          <a:prstGeom prst="rect">
            <a:avLst/>
          </a:prstGeom>
          <a:noFill/>
        </p:spPr>
        <p:txBody>
          <a:bodyPr wrap="square" rtlCol="0">
            <a:spAutoFit/>
          </a:bodyPr>
          <a:lstStyle/>
          <a:p>
            <a:r>
              <a:rPr lang="en-US" sz="1200" dirty="0" smtClean="0"/>
              <a:t>This is a great tool for hand-off report.  Remember to use SBAR</a:t>
            </a:r>
            <a:endParaRPr lang="en-US" sz="1200" dirty="0"/>
          </a:p>
        </p:txBody>
      </p:sp>
      <p:graphicFrame>
        <p:nvGraphicFramePr>
          <p:cNvPr id="9" name="Table 8"/>
          <p:cNvGraphicFramePr>
            <a:graphicFrameLocks noGrp="1"/>
          </p:cNvGraphicFramePr>
          <p:nvPr/>
        </p:nvGraphicFramePr>
        <p:xfrm>
          <a:off x="7772400" y="1682151"/>
          <a:ext cx="1233577" cy="984849"/>
        </p:xfrm>
        <a:graphic>
          <a:graphicData uri="http://schemas.openxmlformats.org/drawingml/2006/table">
            <a:tbl>
              <a:tblPr/>
              <a:tblGrid>
                <a:gridCol w="1233577"/>
              </a:tblGrid>
              <a:tr h="98484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2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Autofit/>
          </a:bodyPr>
          <a:lstStyle/>
          <a:p>
            <a:r>
              <a:rPr lang="en-US" sz="2000" b="1" dirty="0" smtClean="0"/>
              <a:t> </a:t>
            </a:r>
            <a:r>
              <a:rPr lang="en-US" sz="3200" dirty="0" smtClean="0"/>
              <a:t>Bedside Medication Verification (BMV)</a:t>
            </a:r>
            <a:r>
              <a:rPr lang="en-US" sz="2000" dirty="0" smtClean="0"/>
              <a:t/>
            </a:r>
            <a:br>
              <a:rPr lang="en-US" sz="2000" dirty="0" smtClean="0"/>
            </a:br>
            <a:r>
              <a:rPr lang="en-US" sz="1600" dirty="0" smtClean="0"/>
              <a:t> </a:t>
            </a:r>
            <a:r>
              <a:rPr lang="en-US" sz="1600" dirty="0" smtClean="0">
                <a:solidFill>
                  <a:srgbClr val="FF0000"/>
                </a:solidFill>
              </a:rPr>
              <a:t>**</a:t>
            </a:r>
            <a:r>
              <a:rPr lang="en-US" sz="2000" dirty="0" smtClean="0">
                <a:solidFill>
                  <a:srgbClr val="FF0000"/>
                </a:solidFill>
              </a:rPr>
              <a:t>Always follow the 6 Rights of Medication Administration**</a:t>
            </a:r>
            <a:br>
              <a:rPr lang="en-US" sz="2000" dirty="0" smtClean="0">
                <a:solidFill>
                  <a:srgbClr val="FF0000"/>
                </a:solidFill>
              </a:rPr>
            </a:br>
            <a:r>
              <a:rPr lang="en-US" sz="2000" dirty="0" smtClean="0"/>
              <a:t>Click on </a:t>
            </a:r>
            <a:r>
              <a:rPr lang="en-US" sz="2000" b="1" i="1" dirty="0" err="1" smtClean="0"/>
              <a:t>eMAR</a:t>
            </a:r>
            <a:r>
              <a:rPr lang="en-US" sz="2000" dirty="0" smtClean="0"/>
              <a:t> from the integrated desk top.  You will use a hand held scanner attached to the WOW to scan your patient’s wrist band and medications.</a:t>
            </a:r>
            <a:r>
              <a:rPr lang="en-US" sz="1800" b="1" dirty="0" smtClean="0">
                <a:solidFill>
                  <a:srgbClr val="FF0000"/>
                </a:solidFill>
              </a:rPr>
              <a:t/>
            </a:r>
            <a:br>
              <a:rPr lang="en-US" sz="1800" b="1" dirty="0" smtClean="0">
                <a:solidFill>
                  <a:srgbClr val="FF0000"/>
                </a:solidFill>
              </a:rPr>
            </a:br>
            <a:endParaRPr lang="en-US" sz="1800" b="1" dirty="0">
              <a:solidFill>
                <a:srgbClr val="FF0000"/>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914400" y="1676400"/>
            <a:ext cx="6477000" cy="4800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08C29C8-769E-4B02-BA80-72D8C9FA5FE5}" type="slidenum">
              <a:rPr lang="en-US" smtClean="0"/>
              <a:pPr/>
              <a:t>31</a:t>
            </a:fld>
            <a:endParaRPr lang="en-US"/>
          </a:p>
        </p:txBody>
      </p:sp>
      <p:cxnSp>
        <p:nvCxnSpPr>
          <p:cNvPr id="11" name="Straight Arrow Connector 10"/>
          <p:cNvCxnSpPr/>
          <p:nvPr/>
        </p:nvCxnSpPr>
        <p:spPr bwMode="auto">
          <a:xfrm flipH="1">
            <a:off x="7391400" y="1828800"/>
            <a:ext cx="8382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7543800" y="2971800"/>
            <a:ext cx="1447800" cy="2123658"/>
          </a:xfrm>
          <a:prstGeom prst="rect">
            <a:avLst/>
          </a:prstGeom>
          <a:noFill/>
        </p:spPr>
        <p:txBody>
          <a:bodyPr wrap="square" rtlCol="0">
            <a:spAutoFit/>
          </a:bodyPr>
          <a:lstStyle/>
          <a:p>
            <a:pPr marL="228600" indent="-457200"/>
            <a:r>
              <a:rPr lang="en-US" sz="1200" b="1" dirty="0" smtClean="0">
                <a:solidFill>
                  <a:srgbClr val="FF0000"/>
                </a:solidFill>
              </a:rPr>
              <a:t>6 Rights of Med. Admin.</a:t>
            </a:r>
          </a:p>
          <a:p>
            <a:pPr marL="228600" indent="-457200">
              <a:lnSpc>
                <a:spcPct val="150000"/>
              </a:lnSpc>
            </a:pPr>
            <a:r>
              <a:rPr lang="en-US" sz="1200" b="1" dirty="0" smtClean="0">
                <a:solidFill>
                  <a:srgbClr val="FF0000"/>
                </a:solidFill>
              </a:rPr>
              <a:t>1. Right patient </a:t>
            </a:r>
          </a:p>
          <a:p>
            <a:pPr marL="228600" indent="-457200">
              <a:lnSpc>
                <a:spcPct val="150000"/>
              </a:lnSpc>
            </a:pPr>
            <a:r>
              <a:rPr lang="en-US" sz="1200" b="1" dirty="0" smtClean="0">
                <a:solidFill>
                  <a:srgbClr val="FF0000"/>
                </a:solidFill>
              </a:rPr>
              <a:t>2. Right med.</a:t>
            </a:r>
          </a:p>
          <a:p>
            <a:pPr marL="228600" indent="-457200">
              <a:lnSpc>
                <a:spcPct val="150000"/>
              </a:lnSpc>
            </a:pPr>
            <a:r>
              <a:rPr lang="en-US" sz="1200" b="1" dirty="0" smtClean="0">
                <a:solidFill>
                  <a:srgbClr val="FF0000"/>
                </a:solidFill>
              </a:rPr>
              <a:t> 3.Right dose</a:t>
            </a:r>
          </a:p>
          <a:p>
            <a:pPr marL="228600" indent="-457200">
              <a:lnSpc>
                <a:spcPct val="150000"/>
              </a:lnSpc>
            </a:pPr>
            <a:r>
              <a:rPr lang="en-US" sz="1200" b="1" dirty="0" smtClean="0">
                <a:solidFill>
                  <a:srgbClr val="FF0000"/>
                </a:solidFill>
              </a:rPr>
              <a:t>4. Right route</a:t>
            </a:r>
          </a:p>
          <a:p>
            <a:pPr marL="228600" indent="-457200">
              <a:lnSpc>
                <a:spcPct val="150000"/>
              </a:lnSpc>
            </a:pPr>
            <a:r>
              <a:rPr lang="en-US" sz="1200" b="1" dirty="0" smtClean="0">
                <a:solidFill>
                  <a:srgbClr val="FF0000"/>
                </a:solidFill>
              </a:rPr>
              <a:t>5. Right time</a:t>
            </a:r>
          </a:p>
          <a:p>
            <a:pPr marL="228600" indent="-457200">
              <a:lnSpc>
                <a:spcPct val="150000"/>
              </a:lnSpc>
            </a:pPr>
            <a:r>
              <a:rPr lang="en-US" sz="1200" b="1" dirty="0" smtClean="0">
                <a:solidFill>
                  <a:srgbClr val="FF0000"/>
                </a:solidFill>
              </a:rPr>
              <a:t>6.Right to refuse</a:t>
            </a:r>
            <a:endParaRPr lang="en-US" sz="1200" dirty="0"/>
          </a:p>
        </p:txBody>
      </p:sp>
      <p:cxnSp>
        <p:nvCxnSpPr>
          <p:cNvPr id="9" name="Straight Arrow Connector 8"/>
          <p:cNvCxnSpPr/>
          <p:nvPr/>
        </p:nvCxnSpPr>
        <p:spPr bwMode="auto">
          <a:xfrm flipH="1">
            <a:off x="5029200" y="2667000"/>
            <a:ext cx="3810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5486400" y="2362200"/>
            <a:ext cx="1066800" cy="646331"/>
          </a:xfrm>
          <a:prstGeom prst="rect">
            <a:avLst/>
          </a:prstGeom>
          <a:noFill/>
        </p:spPr>
        <p:txBody>
          <a:bodyPr wrap="square" rtlCol="0">
            <a:spAutoFit/>
          </a:bodyPr>
          <a:lstStyle/>
          <a:p>
            <a:r>
              <a:rPr lang="en-US" sz="1200" dirty="0" smtClean="0"/>
              <a:t>Monograph-where to look up drug info.</a:t>
            </a:r>
            <a:endParaRPr lang="en-US" sz="1200" dirty="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algn="l"/>
            <a:r>
              <a:rPr lang="en-US" sz="2700" b="1" dirty="0" smtClean="0"/>
              <a:t>        </a:t>
            </a:r>
            <a:r>
              <a:rPr lang="en-US" sz="3100" dirty="0" smtClean="0"/>
              <a:t>Bedside Medication Verification (BMV)</a:t>
            </a:r>
            <a:r>
              <a:rPr lang="en-US" sz="3600" b="1" dirty="0" smtClean="0"/>
              <a:t/>
            </a:r>
            <a:br>
              <a:rPr lang="en-US" sz="3600" b="1" dirty="0" smtClean="0"/>
            </a:br>
            <a:r>
              <a:rPr lang="en-US" sz="2000" dirty="0" smtClean="0">
                <a:latin typeface="+mn-lt"/>
              </a:rPr>
              <a:t>With your instructor or RN Team Leader at bedside scan the patient’s wrist band with the hand held scanner, compare the patient’s name and medical record number from the wristband against the </a:t>
            </a:r>
            <a:r>
              <a:rPr lang="en-US" sz="2000" dirty="0" err="1" smtClean="0">
                <a:latin typeface="+mn-lt"/>
              </a:rPr>
              <a:t>eMAR</a:t>
            </a:r>
            <a:r>
              <a:rPr lang="en-US" sz="2000" dirty="0" smtClean="0">
                <a:latin typeface="+mn-lt"/>
              </a:rPr>
              <a:t>, check for allergies, and medication expiration date.  A confirmation box will appear in the middle of the screen. </a:t>
            </a:r>
            <a:br>
              <a:rPr lang="en-US" sz="2000" dirty="0" smtClean="0">
                <a:latin typeface="+mn-lt"/>
              </a:rPr>
            </a:br>
            <a:r>
              <a:rPr lang="en-US" sz="1800" dirty="0" smtClean="0"/>
              <a:t/>
            </a:r>
            <a:br>
              <a:rPr lang="en-US" sz="1800" dirty="0" smtClean="0"/>
            </a:br>
            <a:endParaRPr lang="en-US" sz="1800" b="1" dirty="0"/>
          </a:p>
        </p:txBody>
      </p:sp>
      <p:pic>
        <p:nvPicPr>
          <p:cNvPr id="5123" name="Picture 3"/>
          <p:cNvPicPr>
            <a:picLocks noGrp="1" noChangeAspect="1" noChangeArrowheads="1"/>
          </p:cNvPicPr>
          <p:nvPr>
            <p:ph idx="1"/>
          </p:nvPr>
        </p:nvPicPr>
        <p:blipFill>
          <a:blip r:embed="rId2" cstate="print"/>
          <a:stretch>
            <a:fillRect/>
          </a:stretch>
        </p:blipFill>
        <p:spPr bwMode="auto">
          <a:xfrm>
            <a:off x="990600" y="1752600"/>
            <a:ext cx="6172200" cy="4343400"/>
          </a:xfrm>
          <a:prstGeom prst="rect">
            <a:avLst/>
          </a:prstGeom>
          <a:noFill/>
          <a:ln w="9525">
            <a:noFill/>
            <a:miter lim="800000"/>
            <a:headEnd/>
            <a:tailEnd/>
          </a:ln>
        </p:spPr>
      </p:pic>
      <p:sp>
        <p:nvSpPr>
          <p:cNvPr id="5" name="Slide Number Placeholder 4"/>
          <p:cNvSpPr>
            <a:spLocks noGrp="1"/>
          </p:cNvSpPr>
          <p:nvPr>
            <p:ph type="sldNum" sz="quarter" idx="12"/>
          </p:nvPr>
        </p:nvSpPr>
        <p:spPr>
          <a:xfrm>
            <a:off x="6934200" y="6248400"/>
            <a:ext cx="1524000" cy="609600"/>
          </a:xfrm>
        </p:spPr>
        <p:txBody>
          <a:bodyPr/>
          <a:lstStyle/>
          <a:p>
            <a:fld id="{708C29C8-769E-4B02-BA80-72D8C9FA5FE5}" type="slidenum">
              <a:rPr lang="en-US" smtClean="0"/>
              <a:pPr/>
              <a:t>32</a:t>
            </a:fld>
            <a:endParaRPr lang="en-US" dirty="0"/>
          </a:p>
        </p:txBody>
      </p:sp>
      <p:sp>
        <p:nvSpPr>
          <p:cNvPr id="10" name="TextBox 9"/>
          <p:cNvSpPr txBox="1"/>
          <p:nvPr/>
        </p:nvSpPr>
        <p:spPr>
          <a:xfrm>
            <a:off x="7315200" y="2286000"/>
            <a:ext cx="1828800" cy="1938992"/>
          </a:xfrm>
          <a:prstGeom prst="rect">
            <a:avLst/>
          </a:prstGeom>
          <a:solidFill>
            <a:srgbClr val="FFFF00"/>
          </a:solidFill>
        </p:spPr>
        <p:txBody>
          <a:bodyPr wrap="square" rtlCol="0">
            <a:spAutoFit/>
          </a:bodyPr>
          <a:lstStyle/>
          <a:p>
            <a:r>
              <a:rPr lang="en-US" sz="1200" b="1" dirty="0" smtClean="0"/>
              <a:t>Always tell the patient</a:t>
            </a:r>
          </a:p>
          <a:p>
            <a:pPr>
              <a:lnSpc>
                <a:spcPct val="150000"/>
              </a:lnSpc>
              <a:buFont typeface="Wingdings" pitchFamily="2" charset="2"/>
              <a:buChar char="ü"/>
            </a:pPr>
            <a:r>
              <a:rPr lang="en-US" sz="1200" b="1" dirty="0" smtClean="0"/>
              <a:t>  Name of Medication</a:t>
            </a:r>
          </a:p>
          <a:p>
            <a:pPr marL="228600" indent="-228600">
              <a:lnSpc>
                <a:spcPct val="150000"/>
              </a:lnSpc>
              <a:buFont typeface="Wingdings" pitchFamily="2" charset="2"/>
              <a:buChar char="ü"/>
            </a:pPr>
            <a:r>
              <a:rPr lang="en-US" sz="1200" b="1" dirty="0" smtClean="0"/>
              <a:t>What it is used for </a:t>
            </a:r>
          </a:p>
          <a:p>
            <a:pPr marL="228600" indent="-228600">
              <a:lnSpc>
                <a:spcPct val="150000"/>
              </a:lnSpc>
              <a:buFont typeface="Wingdings" pitchFamily="2" charset="2"/>
              <a:buChar char="ü"/>
            </a:pPr>
            <a:r>
              <a:rPr lang="en-US" sz="1200" b="1" dirty="0" smtClean="0"/>
              <a:t>Why he or she is  receiving it</a:t>
            </a:r>
          </a:p>
          <a:p>
            <a:pPr marL="228600" indent="-228600">
              <a:lnSpc>
                <a:spcPct val="150000"/>
              </a:lnSpc>
              <a:buFont typeface="Wingdings" pitchFamily="2" charset="2"/>
              <a:buChar char="ü"/>
            </a:pPr>
            <a:r>
              <a:rPr lang="en-US" sz="1200" b="1" dirty="0" smtClean="0"/>
              <a:t>Possible side effects</a:t>
            </a:r>
          </a:p>
          <a:p>
            <a:endParaRPr lang="en-US" dirty="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noAutofit/>
          </a:bodyPr>
          <a:lstStyle/>
          <a:p>
            <a:pPr algn="l"/>
            <a:r>
              <a:rPr lang="en-US" sz="2400" dirty="0" smtClean="0"/>
              <a:t>Double check the patient’s name, name of the medication, dose, route, and scheduled time of the medication before scanning it. </a:t>
            </a:r>
            <a:r>
              <a:rPr lang="en-US" sz="2400" dirty="0" smtClean="0">
                <a:solidFill>
                  <a:srgbClr val="CC00FF"/>
                </a:solidFill>
              </a:rPr>
              <a:t>Administered-date, time, amount will appear below in purple.  </a:t>
            </a:r>
            <a:r>
              <a:rPr lang="en-US" sz="2400" dirty="0" smtClean="0"/>
              <a:t>Click </a:t>
            </a:r>
            <a:r>
              <a:rPr lang="en-US" sz="2400" b="1" dirty="0" smtClean="0"/>
              <a:t>Save</a:t>
            </a:r>
            <a:r>
              <a:rPr lang="en-US" sz="2400" dirty="0" smtClean="0"/>
              <a:t> when done.</a:t>
            </a:r>
            <a:endParaRPr lang="en-US" sz="2400" dirty="0"/>
          </a:p>
        </p:txBody>
      </p:sp>
      <p:pic>
        <p:nvPicPr>
          <p:cNvPr id="5" name="Picture 3"/>
          <p:cNvPicPr>
            <a:picLocks noGrp="1" noChangeAspect="1" noChangeArrowheads="1"/>
          </p:cNvPicPr>
          <p:nvPr>
            <p:ph idx="1"/>
          </p:nvPr>
        </p:nvPicPr>
        <p:blipFill>
          <a:blip r:embed="rId2" cstate="print"/>
          <a:stretch>
            <a:fillRect/>
          </a:stretch>
        </p:blipFill>
        <p:spPr bwMode="auto">
          <a:xfrm>
            <a:off x="1295400" y="2057400"/>
            <a:ext cx="658368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33</a:t>
            </a:fld>
            <a:endParaRPr lang="en-US"/>
          </a:p>
        </p:txBody>
      </p:sp>
      <p:sp>
        <p:nvSpPr>
          <p:cNvPr id="6" name="TextBox 5"/>
          <p:cNvSpPr txBox="1"/>
          <p:nvPr/>
        </p:nvSpPr>
        <p:spPr>
          <a:xfrm>
            <a:off x="1295400" y="2971800"/>
            <a:ext cx="1142999" cy="769441"/>
          </a:xfrm>
          <a:prstGeom prst="rect">
            <a:avLst/>
          </a:prstGeom>
          <a:noFill/>
        </p:spPr>
        <p:txBody>
          <a:bodyPr wrap="square" rtlCol="0">
            <a:spAutoFit/>
          </a:bodyPr>
          <a:lstStyle/>
          <a:p>
            <a:r>
              <a:rPr lang="en-US" sz="1100" dirty="0" smtClean="0"/>
              <a:t>A bar code appears after the medication has been scanned</a:t>
            </a:r>
            <a:endParaRPr lang="en-US" sz="1100" dirty="0"/>
          </a:p>
        </p:txBody>
      </p:sp>
      <p:cxnSp>
        <p:nvCxnSpPr>
          <p:cNvPr id="11" name="Straight Arrow Connector 10"/>
          <p:cNvCxnSpPr/>
          <p:nvPr/>
        </p:nvCxnSpPr>
        <p:spPr bwMode="auto">
          <a:xfrm>
            <a:off x="1752600" y="3810000"/>
            <a:ext cx="6858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normAutofit fontScale="90000"/>
          </a:bodyPr>
          <a:lstStyle/>
          <a:p>
            <a:r>
              <a:rPr lang="en-US" sz="2700" b="1" dirty="0" smtClean="0">
                <a:solidFill>
                  <a:srgbClr val="FF0000"/>
                </a:solidFill>
              </a:rPr>
              <a:t>     </a:t>
            </a:r>
            <a:r>
              <a:rPr lang="en-US" sz="3100" dirty="0" smtClean="0">
                <a:solidFill>
                  <a:srgbClr val="FF0000"/>
                </a:solidFill>
              </a:rPr>
              <a:t>**High-Risk Meds Require a Co-Signer**</a:t>
            </a:r>
            <a:r>
              <a:rPr lang="en-US" sz="3100" dirty="0" smtClean="0"/>
              <a:t/>
            </a:r>
            <a:br>
              <a:rPr lang="en-US" sz="3100" dirty="0" smtClean="0"/>
            </a:br>
            <a:r>
              <a:rPr lang="en-US" sz="2200" dirty="0" smtClean="0"/>
              <a:t>Insulin is an example of a high-risk med and the word Co-sign appears</a:t>
            </a:r>
            <a:endParaRPr lang="en-US" sz="22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066800" y="1143000"/>
            <a:ext cx="7241541" cy="50593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34</a:t>
            </a:fld>
            <a:endParaRPr lang="en-US"/>
          </a:p>
        </p:txBody>
      </p:sp>
      <p:cxnSp>
        <p:nvCxnSpPr>
          <p:cNvPr id="8" name="Straight Arrow Connector 7"/>
          <p:cNvCxnSpPr/>
          <p:nvPr/>
        </p:nvCxnSpPr>
        <p:spPr bwMode="auto">
          <a:xfrm flipH="1">
            <a:off x="5791200" y="2590800"/>
            <a:ext cx="9144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1143000" y="1219200"/>
            <a:ext cx="7241541" cy="48307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35</a:t>
            </a:fld>
            <a:endParaRPr lang="en-US"/>
          </a:p>
        </p:txBody>
      </p:sp>
      <p:sp>
        <p:nvSpPr>
          <p:cNvPr id="9" name="Rectangle 8"/>
          <p:cNvSpPr/>
          <p:nvPr/>
        </p:nvSpPr>
        <p:spPr>
          <a:xfrm>
            <a:off x="2286000" y="1447800"/>
            <a:ext cx="4572000" cy="369332"/>
          </a:xfrm>
          <a:prstGeom prst="rect">
            <a:avLst/>
          </a:prstGeom>
        </p:spPr>
        <p:txBody>
          <a:bodyPr wrap="square">
            <a:spAutoFit/>
          </a:bodyPr>
          <a:lstStyle/>
          <a:p>
            <a:r>
              <a:rPr lang="en-US" b="1" dirty="0" smtClean="0"/>
              <a:t> </a:t>
            </a:r>
            <a:endParaRPr lang="en-US" dirty="0"/>
          </a:p>
        </p:txBody>
      </p:sp>
      <p:sp>
        <p:nvSpPr>
          <p:cNvPr id="13" name="TextBox 12"/>
          <p:cNvSpPr txBox="1"/>
          <p:nvPr/>
        </p:nvSpPr>
        <p:spPr>
          <a:xfrm>
            <a:off x="1447800" y="2667000"/>
            <a:ext cx="1981200" cy="1846659"/>
          </a:xfrm>
          <a:prstGeom prst="rect">
            <a:avLst/>
          </a:prstGeom>
          <a:noFill/>
        </p:spPr>
        <p:txBody>
          <a:bodyPr wrap="square" rtlCol="0">
            <a:spAutoFit/>
          </a:bodyPr>
          <a:lstStyle/>
          <a:p>
            <a:r>
              <a:rPr lang="en-US" sz="1200" dirty="0" smtClean="0"/>
              <a:t>After entering injection site information, a prompt for a co-signer will appear.  </a:t>
            </a:r>
            <a:r>
              <a:rPr lang="en-US" sz="1200" b="1" dirty="0" smtClean="0"/>
              <a:t>Two licensed nurses </a:t>
            </a:r>
            <a:r>
              <a:rPr lang="en-US" sz="1200" dirty="0" smtClean="0"/>
              <a:t>will need to verify the blood sugar amount, sliding scale used, and amount and type of insulin drawn up. </a:t>
            </a:r>
          </a:p>
          <a:p>
            <a:endParaRPr lang="en-US" dirty="0"/>
          </a:p>
        </p:txBody>
      </p:sp>
      <p:graphicFrame>
        <p:nvGraphicFramePr>
          <p:cNvPr id="10" name="Table 9"/>
          <p:cNvGraphicFramePr>
            <a:graphicFrameLocks noGrp="1"/>
          </p:cNvGraphicFramePr>
          <p:nvPr/>
        </p:nvGraphicFramePr>
        <p:xfrm>
          <a:off x="1414732" y="2691442"/>
          <a:ext cx="1992702" cy="1578633"/>
        </p:xfrm>
        <a:graphic>
          <a:graphicData uri="http://schemas.openxmlformats.org/drawingml/2006/table">
            <a:tbl>
              <a:tblPr/>
              <a:tblGrid>
                <a:gridCol w="1992702"/>
              </a:tblGrid>
              <a:tr h="1578633">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1" name="Title 10"/>
          <p:cNvSpPr>
            <a:spLocks noGrp="1"/>
          </p:cNvSpPr>
          <p:nvPr>
            <p:ph type="title"/>
          </p:nvPr>
        </p:nvSpPr>
        <p:spPr>
          <a:xfrm>
            <a:off x="762000" y="76200"/>
            <a:ext cx="7772400" cy="990600"/>
          </a:xfrm>
        </p:spPr>
        <p:txBody>
          <a:bodyPr/>
          <a:lstStyle/>
          <a:p>
            <a:r>
              <a:rPr lang="en-US" sz="3200" dirty="0" smtClean="0"/>
              <a:t>Documenting Insulin Administration</a:t>
            </a:r>
            <a:endParaRPr lang="en-US" sz="3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lide(fromLeft)">
                                      <p:cBhvr>
                                        <p:cTn id="7"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600200"/>
          </a:xfrm>
        </p:spPr>
        <p:txBody>
          <a:bodyPr>
            <a:noAutofit/>
          </a:bodyPr>
          <a:lstStyle/>
          <a:p>
            <a:pPr algn="l"/>
            <a:r>
              <a:rPr lang="en-US" sz="2000" b="1" dirty="0" smtClean="0"/>
              <a:t>                                               </a:t>
            </a:r>
            <a:r>
              <a:rPr lang="en-US" sz="3200" dirty="0" smtClean="0"/>
              <a:t>Co-Signer</a:t>
            </a:r>
            <a:r>
              <a:rPr lang="en-US" sz="1800" dirty="0" smtClean="0"/>
              <a:t/>
            </a:r>
            <a:br>
              <a:rPr lang="en-US" sz="1800" dirty="0" smtClean="0"/>
            </a:br>
            <a:r>
              <a:rPr lang="en-US" sz="1800" dirty="0" smtClean="0"/>
              <a:t>The RN/instructor administering the insulin with the student enters his or her User Password in the top box.  The licensed co-signer enters his or her User Name and Password in the Co-Signer boxes.  </a:t>
            </a:r>
            <a:endParaRPr lang="en-US" sz="1800" dirty="0"/>
          </a:p>
        </p:txBody>
      </p:sp>
      <p:pic>
        <p:nvPicPr>
          <p:cNvPr id="12290" name="Picture 2"/>
          <p:cNvPicPr>
            <a:picLocks noGrp="1" noChangeAspect="1" noChangeArrowheads="1"/>
          </p:cNvPicPr>
          <p:nvPr>
            <p:ph idx="1"/>
          </p:nvPr>
        </p:nvPicPr>
        <p:blipFill>
          <a:blip r:embed="rId2" cstate="print"/>
          <a:stretch>
            <a:fillRect/>
          </a:stretch>
        </p:blipFill>
        <p:spPr bwMode="auto">
          <a:xfrm>
            <a:off x="1280160" y="1981200"/>
            <a:ext cx="6583680" cy="4114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36</a:t>
            </a:fld>
            <a:endParaRPr lang="en-US"/>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fontScale="90000"/>
          </a:bodyPr>
          <a:lstStyle/>
          <a:p>
            <a:r>
              <a:rPr lang="en-US" sz="3200" dirty="0" smtClean="0"/>
              <a:t/>
            </a:r>
            <a:br>
              <a:rPr lang="en-US" sz="3200" dirty="0" smtClean="0"/>
            </a:br>
            <a:r>
              <a:rPr lang="en-US" sz="3200" dirty="0" smtClean="0"/>
              <a:t>Documenting </a:t>
            </a:r>
            <a:r>
              <a:rPr lang="en-US" sz="3200" dirty="0" err="1" smtClean="0"/>
              <a:t>Fingerstick</a:t>
            </a:r>
            <a:r>
              <a:rPr lang="en-US" sz="3200" dirty="0" smtClean="0"/>
              <a:t> Blood Glucose Results </a:t>
            </a:r>
            <a:endParaRPr lang="en-US" sz="3200" dirty="0"/>
          </a:p>
        </p:txBody>
      </p:sp>
      <p:sp>
        <p:nvSpPr>
          <p:cNvPr id="8" name="Content Placeholder 7"/>
          <p:cNvSpPr>
            <a:spLocks noGrp="1"/>
          </p:cNvSpPr>
          <p:nvPr>
            <p:ph idx="1"/>
          </p:nvPr>
        </p:nvSpPr>
        <p:spPr>
          <a:xfrm>
            <a:off x="609600" y="1295400"/>
            <a:ext cx="7772400" cy="4114800"/>
          </a:xfrm>
        </p:spPr>
        <p:txBody>
          <a:bodyPr/>
          <a:lstStyle/>
          <a:p>
            <a:r>
              <a:rPr lang="en-US" sz="2800" dirty="0" smtClean="0"/>
              <a:t>In addition to the </a:t>
            </a:r>
            <a:r>
              <a:rPr lang="en-US" sz="2800" dirty="0" err="1" smtClean="0"/>
              <a:t>eMAR</a:t>
            </a:r>
            <a:r>
              <a:rPr lang="en-US" sz="2800" dirty="0" smtClean="0"/>
              <a:t>, </a:t>
            </a:r>
            <a:r>
              <a:rPr lang="en-US" sz="2800" dirty="0" err="1"/>
              <a:t>f</a:t>
            </a:r>
            <a:r>
              <a:rPr lang="en-US" sz="2800" dirty="0" err="1" smtClean="0"/>
              <a:t>ingerstick</a:t>
            </a:r>
            <a:r>
              <a:rPr lang="en-US" sz="2800" dirty="0" smtClean="0"/>
              <a:t> blood glucose results are also documented on the FSBS intervention</a:t>
            </a:r>
            <a:endParaRPr lang="en-US" sz="2800" dirty="0"/>
          </a:p>
        </p:txBody>
      </p:sp>
      <p:sp>
        <p:nvSpPr>
          <p:cNvPr id="4" name="Slide Number Placeholder 3"/>
          <p:cNvSpPr>
            <a:spLocks noGrp="1"/>
          </p:cNvSpPr>
          <p:nvPr>
            <p:ph type="sldNum" sz="quarter" idx="12"/>
          </p:nvPr>
        </p:nvSpPr>
        <p:spPr/>
        <p:txBody>
          <a:bodyPr/>
          <a:lstStyle/>
          <a:p>
            <a:fld id="{708C29C8-769E-4B02-BA80-72D8C9FA5FE5}" type="slidenum">
              <a:rPr lang="en-US" smtClean="0"/>
              <a:pPr/>
              <a:t>37</a:t>
            </a:fld>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29" y="2946426"/>
            <a:ext cx="7665341" cy="1876997"/>
          </a:xfrm>
          <a:prstGeom prst="rect">
            <a:avLst/>
          </a:prstGeom>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normAutofit/>
          </a:bodyPr>
          <a:lstStyle/>
          <a:p>
            <a:pPr algn="l"/>
            <a:r>
              <a:rPr lang="en-US" sz="2400" dirty="0" smtClean="0"/>
              <a:t>When a scheduled medication is not going to be given, click on </a:t>
            </a:r>
            <a:r>
              <a:rPr lang="en-US" sz="2400" b="1" i="1" dirty="0" smtClean="0"/>
              <a:t>Non-Admin Reasons</a:t>
            </a:r>
            <a:r>
              <a:rPr lang="en-US" sz="2400" dirty="0" smtClean="0"/>
              <a:t> to document</a:t>
            </a:r>
            <a:endParaRPr lang="en-US" sz="2400"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951229" y="1371600"/>
            <a:ext cx="7241541" cy="47545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38</a:t>
            </a:fld>
            <a:endParaRPr lang="en-US"/>
          </a:p>
        </p:txBody>
      </p:sp>
      <p:cxnSp>
        <p:nvCxnSpPr>
          <p:cNvPr id="6" name="Straight Arrow Connector 5"/>
          <p:cNvCxnSpPr/>
          <p:nvPr/>
        </p:nvCxnSpPr>
        <p:spPr bwMode="auto">
          <a:xfrm>
            <a:off x="2286000" y="4572000"/>
            <a:ext cx="1066800" cy="1066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066800"/>
          </a:xfrm>
        </p:spPr>
        <p:txBody>
          <a:bodyPr>
            <a:normAutofit/>
          </a:bodyPr>
          <a:lstStyle/>
          <a:p>
            <a:r>
              <a:rPr lang="en-US" sz="2400" dirty="0" smtClean="0"/>
              <a:t>This screen will appear after clicking the </a:t>
            </a:r>
            <a:r>
              <a:rPr lang="en-US" sz="2400" b="1" dirty="0" smtClean="0"/>
              <a:t>Non-Admin Reasons </a:t>
            </a:r>
            <a:r>
              <a:rPr lang="en-US" sz="2400" dirty="0" smtClean="0"/>
              <a:t>button</a:t>
            </a:r>
            <a:endParaRPr lang="en-US" sz="2400"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951229" y="1143000"/>
            <a:ext cx="7241541" cy="49831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39</a:t>
            </a:fld>
            <a:endParaRPr lang="en-US"/>
          </a:p>
        </p:txBody>
      </p:sp>
      <p:sp>
        <p:nvSpPr>
          <p:cNvPr id="6" name="TextBox 5"/>
          <p:cNvSpPr txBox="1"/>
          <p:nvPr/>
        </p:nvSpPr>
        <p:spPr>
          <a:xfrm>
            <a:off x="2667000" y="2895600"/>
            <a:ext cx="1219200" cy="1015663"/>
          </a:xfrm>
          <a:prstGeom prst="rect">
            <a:avLst/>
          </a:prstGeom>
          <a:noFill/>
        </p:spPr>
        <p:txBody>
          <a:bodyPr wrap="square" rtlCol="0">
            <a:spAutoFit/>
          </a:bodyPr>
          <a:lstStyle/>
          <a:p>
            <a:r>
              <a:rPr lang="en-US" sz="1200" dirty="0" smtClean="0"/>
              <a:t>You can free text the reason or scroll by clicking the </a:t>
            </a:r>
            <a:r>
              <a:rPr lang="en-US" sz="1200" b="1" i="1" dirty="0" smtClean="0"/>
              <a:t>Next</a:t>
            </a:r>
            <a:r>
              <a:rPr lang="en-US" sz="1200" dirty="0" smtClean="0"/>
              <a:t> button</a:t>
            </a:r>
            <a:endParaRPr lang="en-US" sz="1200" dirty="0"/>
          </a:p>
        </p:txBody>
      </p:sp>
      <p:cxnSp>
        <p:nvCxnSpPr>
          <p:cNvPr id="9" name="Straight Arrow Connector 8"/>
          <p:cNvCxnSpPr/>
          <p:nvPr/>
        </p:nvCxnSpPr>
        <p:spPr bwMode="auto">
          <a:xfrm>
            <a:off x="4191000" y="3886200"/>
            <a:ext cx="4572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10" name="Table 9"/>
          <p:cNvGraphicFramePr>
            <a:graphicFrameLocks noGrp="1"/>
          </p:cNvGraphicFramePr>
          <p:nvPr/>
        </p:nvGraphicFramePr>
        <p:xfrm>
          <a:off x="2648309" y="2881223"/>
          <a:ext cx="1121434" cy="1043796"/>
        </p:xfrm>
        <a:graphic>
          <a:graphicData uri="http://schemas.openxmlformats.org/drawingml/2006/table">
            <a:tbl>
              <a:tblPr/>
              <a:tblGrid>
                <a:gridCol w="1121434"/>
              </a:tblGrid>
              <a:tr h="104379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Left)">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Autofit/>
          </a:bodyPr>
          <a:lstStyle/>
          <a:p>
            <a:r>
              <a:rPr lang="en-US" sz="3600" dirty="0" smtClean="0"/>
              <a:t>Safety Rules</a:t>
            </a:r>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sp>
        <p:nvSpPr>
          <p:cNvPr id="3" name="Content Placeholder 2"/>
          <p:cNvSpPr>
            <a:spLocks noGrp="1"/>
          </p:cNvSpPr>
          <p:nvPr>
            <p:ph idx="1"/>
          </p:nvPr>
        </p:nvSpPr>
        <p:spPr>
          <a:xfrm>
            <a:off x="457200" y="1066800"/>
            <a:ext cx="8229600" cy="5059363"/>
          </a:xfrm>
        </p:spPr>
        <p:txBody>
          <a:bodyPr>
            <a:normAutofit/>
          </a:bodyPr>
          <a:lstStyle/>
          <a:p>
            <a:pPr indent="0" algn="ctr">
              <a:lnSpc>
                <a:spcPct val="150000"/>
              </a:lnSpc>
              <a:buNone/>
            </a:pPr>
            <a:r>
              <a:rPr lang="en-US" sz="2000" b="1" dirty="0" smtClean="0">
                <a:solidFill>
                  <a:srgbClr val="FF0000"/>
                </a:solidFill>
              </a:rPr>
              <a:t>**All students must receive verbal permission from the patient to assist in their care, and document the permission**</a:t>
            </a:r>
            <a:endParaRPr lang="en-US" sz="2000" dirty="0" smtClean="0"/>
          </a:p>
          <a:p>
            <a:pPr algn="ctr">
              <a:lnSpc>
                <a:spcPct val="150000"/>
              </a:lnSpc>
              <a:buFont typeface="Wingdings" pitchFamily="2" charset="2"/>
              <a:buChar char="ü"/>
            </a:pPr>
            <a:r>
              <a:rPr lang="en-US" sz="1900" dirty="0" smtClean="0"/>
              <a:t>Access medical records on a </a:t>
            </a:r>
            <a:r>
              <a:rPr lang="en-US" sz="1900" b="1" dirty="0" smtClean="0"/>
              <a:t>need to know basis </a:t>
            </a:r>
            <a:r>
              <a:rPr lang="en-US" sz="1900" dirty="0" smtClean="0"/>
              <a:t>only</a:t>
            </a:r>
          </a:p>
          <a:p>
            <a:pPr algn="ctr">
              <a:lnSpc>
                <a:spcPct val="150000"/>
              </a:lnSpc>
              <a:buFont typeface="Wingdings" pitchFamily="2" charset="2"/>
              <a:buChar char="ü"/>
            </a:pPr>
            <a:r>
              <a:rPr lang="en-US" sz="1900" b="1" dirty="0" smtClean="0"/>
              <a:t>Never</a:t>
            </a:r>
            <a:r>
              <a:rPr lang="en-US" sz="1900" dirty="0" smtClean="0"/>
              <a:t> leave an open screen unattended</a:t>
            </a:r>
          </a:p>
          <a:p>
            <a:pPr algn="ctr">
              <a:lnSpc>
                <a:spcPct val="150000"/>
              </a:lnSpc>
              <a:buFont typeface="Wingdings" pitchFamily="2" charset="2"/>
              <a:buChar char="ü"/>
            </a:pPr>
            <a:r>
              <a:rPr lang="en-US" sz="1900" b="1" dirty="0" smtClean="0"/>
              <a:t>Always</a:t>
            </a:r>
            <a:r>
              <a:rPr lang="en-US" sz="1900" dirty="0" smtClean="0"/>
              <a:t> log off before walking away</a:t>
            </a:r>
          </a:p>
          <a:p>
            <a:pPr algn="ctr">
              <a:lnSpc>
                <a:spcPct val="150000"/>
              </a:lnSpc>
              <a:buFont typeface="Wingdings" pitchFamily="2" charset="2"/>
              <a:buChar char="ü"/>
            </a:pPr>
            <a:r>
              <a:rPr lang="en-US" sz="1900" dirty="0" smtClean="0"/>
              <a:t>Remember to keep the WOW plugged in when not in use</a:t>
            </a:r>
          </a:p>
          <a:p>
            <a:pPr algn="ctr">
              <a:lnSpc>
                <a:spcPct val="150000"/>
              </a:lnSpc>
              <a:buFont typeface="Wingdings" pitchFamily="2" charset="2"/>
              <a:buChar char="ü"/>
            </a:pPr>
            <a:r>
              <a:rPr lang="en-US" sz="1900" b="1" dirty="0" smtClean="0"/>
              <a:t>NEVER</a:t>
            </a:r>
            <a:r>
              <a:rPr lang="en-US" sz="1900" dirty="0" smtClean="0"/>
              <a:t> share your password with anyone</a:t>
            </a:r>
          </a:p>
          <a:p>
            <a:pPr algn="ctr">
              <a:lnSpc>
                <a:spcPct val="150000"/>
              </a:lnSpc>
              <a:buFont typeface="Wingdings" pitchFamily="2" charset="2"/>
              <a:buChar char="ü"/>
            </a:pPr>
            <a:r>
              <a:rPr lang="en-US" sz="1900" dirty="0" smtClean="0"/>
              <a:t>All student documentation must be co-signed</a:t>
            </a:r>
          </a:p>
          <a:p>
            <a:pPr algn="ctr">
              <a:lnSpc>
                <a:spcPct val="150000"/>
              </a:lnSpc>
              <a:buFont typeface="Wingdings" pitchFamily="2" charset="2"/>
              <a:buChar char="ü"/>
            </a:pPr>
            <a:r>
              <a:rPr lang="en-US" sz="1900" b="1" dirty="0" smtClean="0"/>
              <a:t>NEVER</a:t>
            </a:r>
            <a:r>
              <a:rPr lang="en-US" sz="1900" dirty="0" smtClean="0"/>
              <a:t> document interventions before carrying them out</a:t>
            </a:r>
          </a:p>
          <a:p>
            <a:pPr algn="ctr">
              <a:lnSpc>
                <a:spcPct val="150000"/>
              </a:lnSpc>
              <a:buFont typeface="Wingdings" pitchFamily="2" charset="2"/>
              <a:buChar char="ü"/>
            </a:pPr>
            <a:r>
              <a:rPr lang="en-US" sz="1900" dirty="0" smtClean="0"/>
              <a:t>Record observations of behavior rather than your interpretation of the behavior</a:t>
            </a:r>
          </a:p>
          <a:p>
            <a:pPr algn="ctr">
              <a:lnSpc>
                <a:spcPct val="150000"/>
              </a:lnSpc>
              <a:buNone/>
            </a:pPr>
            <a:endParaRPr lang="en-US" sz="2000" dirty="0" smtClean="0"/>
          </a:p>
          <a:p>
            <a:endParaRPr lang="en-US" dirty="0" smtClean="0"/>
          </a:p>
          <a:p>
            <a:endParaRPr lang="en-US" dirty="0" smtClean="0">
              <a:solidFill>
                <a:srgbClr val="FF0000"/>
              </a:solidFill>
            </a:endParaRPr>
          </a:p>
          <a:p>
            <a:endParaRPr lang="en-US" dirty="0"/>
          </a:p>
        </p:txBody>
      </p:sp>
      <p:sp>
        <p:nvSpPr>
          <p:cNvPr id="6" name="Slide Number Placeholder 5"/>
          <p:cNvSpPr>
            <a:spLocks noGrp="1"/>
          </p:cNvSpPr>
          <p:nvPr>
            <p:ph type="sldNum" sz="quarter" idx="12"/>
          </p:nvPr>
        </p:nvSpPr>
        <p:spPr/>
        <p:txBody>
          <a:bodyPr/>
          <a:lstStyle/>
          <a:p>
            <a:fld id="{708C29C8-769E-4B02-BA80-72D8C9FA5FE5}" type="slidenum">
              <a:rPr lang="en-US" smtClean="0"/>
              <a:pPr/>
              <a:t>4</a:t>
            </a:fld>
            <a:endParaRPr lang="en-US"/>
          </a:p>
        </p:txBody>
      </p:sp>
      <p:pic>
        <p:nvPicPr>
          <p:cNvPr id="5123" name="Picture 3" descr="C:\Documents and Settings\tgalindo\Local Settings\Temporary Internet Files\Content.IE5\99KRXDEW\MC900434750[1].png"/>
          <p:cNvPicPr>
            <a:picLocks noChangeAspect="1" noChangeArrowheads="1"/>
          </p:cNvPicPr>
          <p:nvPr/>
        </p:nvPicPr>
        <p:blipFill>
          <a:blip r:embed="rId2" cstate="print"/>
          <a:srcRect/>
          <a:stretch>
            <a:fillRect/>
          </a:stretch>
        </p:blipFill>
        <p:spPr bwMode="auto">
          <a:xfrm>
            <a:off x="5943600" y="152400"/>
            <a:ext cx="914114" cy="9144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2000" cy="1066800"/>
          </a:xfrm>
        </p:spPr>
        <p:txBody>
          <a:bodyPr>
            <a:normAutofit/>
          </a:bodyPr>
          <a:lstStyle/>
          <a:p>
            <a:pPr algn="l"/>
            <a:r>
              <a:rPr lang="en-US" sz="2400" dirty="0" smtClean="0"/>
              <a:t>Select from the list of Non-Admin Reasons for why the medication was not given </a:t>
            </a:r>
            <a:endParaRPr lang="en-US" sz="2400"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990600" y="1219200"/>
            <a:ext cx="7241541" cy="47545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40</a:t>
            </a:fld>
            <a:endParaRPr lang="en-US"/>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90600"/>
          </a:xfrm>
        </p:spPr>
        <p:txBody>
          <a:bodyPr>
            <a:normAutofit/>
          </a:bodyPr>
          <a:lstStyle/>
          <a:p>
            <a:pPr algn="l"/>
            <a:r>
              <a:rPr lang="en-US" sz="2400" dirty="0" smtClean="0"/>
              <a:t>Enter additional information if needed/prompted to support why the medication was not administered</a:t>
            </a:r>
            <a:endParaRPr lang="en-US" sz="2400"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914400" y="1600200"/>
            <a:ext cx="7241541" cy="46021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41</a:t>
            </a:fld>
            <a:endParaRPr lang="en-US"/>
          </a:p>
        </p:txBody>
      </p:sp>
      <p:sp>
        <p:nvSpPr>
          <p:cNvPr id="6" name="TextBox 5"/>
          <p:cNvSpPr txBox="1"/>
          <p:nvPr/>
        </p:nvSpPr>
        <p:spPr>
          <a:xfrm>
            <a:off x="1447800" y="2971800"/>
            <a:ext cx="2362200" cy="1846659"/>
          </a:xfrm>
          <a:prstGeom prst="rect">
            <a:avLst/>
          </a:prstGeom>
          <a:noFill/>
        </p:spPr>
        <p:txBody>
          <a:bodyPr wrap="square" rtlCol="0">
            <a:spAutoFit/>
          </a:bodyPr>
          <a:lstStyle/>
          <a:p>
            <a:r>
              <a:rPr lang="en-US" dirty="0" smtClean="0">
                <a:solidFill>
                  <a:srgbClr val="FF0000"/>
                </a:solidFill>
              </a:rPr>
              <a:t>WARNING</a:t>
            </a:r>
          </a:p>
          <a:p>
            <a:r>
              <a:rPr lang="en-US" sz="1200" dirty="0" smtClean="0"/>
              <a:t>The computer will not </a:t>
            </a:r>
          </a:p>
          <a:p>
            <a:r>
              <a:rPr lang="en-US" sz="1200" dirty="0" smtClean="0"/>
              <a:t>alert you if the value is not</a:t>
            </a:r>
          </a:p>
          <a:p>
            <a:r>
              <a:rPr lang="en-US" sz="1200" dirty="0" smtClean="0"/>
              <a:t>appropriate for administering</a:t>
            </a:r>
          </a:p>
          <a:p>
            <a:r>
              <a:rPr lang="en-US" sz="1200" dirty="0" smtClean="0"/>
              <a:t>the medication.  </a:t>
            </a:r>
            <a:r>
              <a:rPr lang="en-US" sz="1200" b="1" dirty="0" smtClean="0"/>
              <a:t>YOU </a:t>
            </a:r>
            <a:r>
              <a:rPr lang="en-US" sz="1200" dirty="0" smtClean="0"/>
              <a:t>are responsible for knowing lab results, vital signs , and parameters necessary to safely administer the medication.</a:t>
            </a:r>
            <a:endParaRPr lang="en-US" sz="1200" dirty="0"/>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371600"/>
          </a:xfrm>
        </p:spPr>
        <p:txBody>
          <a:bodyPr>
            <a:normAutofit/>
          </a:bodyPr>
          <a:lstStyle/>
          <a:p>
            <a:pPr algn="l"/>
            <a:r>
              <a:rPr lang="en-US" sz="2400" b="1" dirty="0" smtClean="0"/>
              <a:t>                          </a:t>
            </a:r>
            <a:r>
              <a:rPr lang="en-US" sz="3200" dirty="0" smtClean="0"/>
              <a:t>Linked Medications</a:t>
            </a:r>
            <a:r>
              <a:rPr lang="en-US" sz="2000" b="1" dirty="0" smtClean="0"/>
              <a:t/>
            </a:r>
            <a:br>
              <a:rPr lang="en-US" sz="2000" b="1" dirty="0" smtClean="0"/>
            </a:br>
            <a:r>
              <a:rPr lang="en-US" sz="2000" dirty="0" smtClean="0"/>
              <a:t>Medications that are to be given together will have the words </a:t>
            </a:r>
            <a:r>
              <a:rPr lang="en-US" sz="2000" b="1" dirty="0" smtClean="0"/>
              <a:t>Linked Orders </a:t>
            </a:r>
            <a:r>
              <a:rPr lang="en-US" sz="2000" dirty="0" smtClean="0"/>
              <a:t>by </a:t>
            </a:r>
            <a:r>
              <a:rPr lang="en-US" sz="2000" b="1" dirty="0" smtClean="0"/>
              <a:t>Label Comments</a:t>
            </a:r>
            <a:r>
              <a:rPr lang="en-US" sz="2000" dirty="0" smtClean="0"/>
              <a:t>.</a:t>
            </a:r>
            <a:endParaRPr lang="en-US" sz="2000" b="1" dirty="0"/>
          </a:p>
        </p:txBody>
      </p:sp>
      <p:pic>
        <p:nvPicPr>
          <p:cNvPr id="18434" name="Picture 2"/>
          <p:cNvPicPr>
            <a:picLocks noGrp="1" noChangeAspect="1" noChangeArrowheads="1"/>
          </p:cNvPicPr>
          <p:nvPr>
            <p:ph idx="1"/>
          </p:nvPr>
        </p:nvPicPr>
        <p:blipFill>
          <a:blip r:embed="rId2" cstate="print"/>
          <a:stretch>
            <a:fillRect/>
          </a:stretch>
        </p:blipFill>
        <p:spPr bwMode="auto">
          <a:xfrm>
            <a:off x="1219200" y="1524000"/>
            <a:ext cx="6583680" cy="4572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42</a:t>
            </a:fld>
            <a:endParaRPr lang="en-US"/>
          </a:p>
        </p:txBody>
      </p:sp>
      <p:cxnSp>
        <p:nvCxnSpPr>
          <p:cNvPr id="7" name="Straight Arrow Connector 6"/>
          <p:cNvCxnSpPr/>
          <p:nvPr/>
        </p:nvCxnSpPr>
        <p:spPr bwMode="auto">
          <a:xfrm>
            <a:off x="1676400" y="3505200"/>
            <a:ext cx="685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295400"/>
          </a:xfrm>
        </p:spPr>
        <p:txBody>
          <a:bodyPr>
            <a:normAutofit/>
          </a:bodyPr>
          <a:lstStyle/>
          <a:p>
            <a:pPr algn="l"/>
            <a:r>
              <a:rPr lang="en-US" sz="2400" dirty="0" smtClean="0"/>
              <a:t>When the linked medication is scanned, the other medication that is to be given next will appear below it.  </a:t>
            </a:r>
            <a:endParaRPr lang="en-US" sz="2400"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951229" y="1295400"/>
            <a:ext cx="7241541" cy="48307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43</a:t>
            </a:fld>
            <a:endParaRPr lang="en-US"/>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pPr algn="l"/>
            <a:r>
              <a:rPr lang="en-US" sz="2400" dirty="0" smtClean="0"/>
              <a:t>This screen appears after the second linked medication is scanned.  Click </a:t>
            </a:r>
            <a:r>
              <a:rPr lang="en-US" sz="2400" b="1" dirty="0" smtClean="0"/>
              <a:t>Return</a:t>
            </a:r>
            <a:r>
              <a:rPr lang="en-US" sz="2400" dirty="0" smtClean="0"/>
              <a:t> to return to the </a:t>
            </a:r>
            <a:r>
              <a:rPr lang="en-US" sz="2400" dirty="0" err="1" smtClean="0"/>
              <a:t>eMAR</a:t>
            </a:r>
            <a:r>
              <a:rPr lang="en-US" sz="2400" dirty="0" smtClean="0"/>
              <a:t>.</a:t>
            </a:r>
            <a:endParaRPr lang="en-US" sz="2400"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951229" y="1219200"/>
            <a:ext cx="7241541" cy="4906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44</a:t>
            </a:fld>
            <a:endParaRPr lang="en-US"/>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371600"/>
          </a:xfrm>
        </p:spPr>
        <p:txBody>
          <a:bodyPr>
            <a:normAutofit/>
          </a:bodyPr>
          <a:lstStyle/>
          <a:p>
            <a:pPr algn="l"/>
            <a:r>
              <a:rPr lang="en-US" sz="2000" dirty="0" smtClean="0"/>
              <a:t>This screen appears when the dosage of the medication scanned is less or more than the ordered dose.  The order is for </a:t>
            </a:r>
            <a:r>
              <a:rPr lang="en-US" sz="2000" dirty="0" err="1" smtClean="0"/>
              <a:t>Lactulose</a:t>
            </a:r>
            <a:r>
              <a:rPr lang="en-US" sz="2000" dirty="0" smtClean="0"/>
              <a:t> 30gm and the medication available is 10gm/15ml.  You must scan 3 separate containers, you cannot scan one container 3 times.</a:t>
            </a:r>
            <a:endParaRPr lang="en-US" sz="2000" dirty="0"/>
          </a:p>
        </p:txBody>
      </p:sp>
      <p:graphicFrame>
        <p:nvGraphicFramePr>
          <p:cNvPr id="7" name="Content Placeholder 6"/>
          <p:cNvGraphicFramePr>
            <a:graphicFrameLocks noGrp="1"/>
          </p:cNvGraphicFramePr>
          <p:nvPr>
            <p:ph idx="1"/>
          </p:nvPr>
        </p:nvGraphicFramePr>
        <p:xfrm>
          <a:off x="2682815" y="4528868"/>
          <a:ext cx="3795623" cy="439947"/>
        </p:xfrm>
        <a:graphic>
          <a:graphicData uri="http://schemas.openxmlformats.org/drawingml/2006/table">
            <a:tbl>
              <a:tblPr/>
              <a:tblGrid>
                <a:gridCol w="3795623"/>
              </a:tblGrid>
              <a:tr h="439947">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Slide Number Placeholder 3"/>
          <p:cNvSpPr>
            <a:spLocks noGrp="1"/>
          </p:cNvSpPr>
          <p:nvPr>
            <p:ph type="sldNum" sz="quarter" idx="12"/>
          </p:nvPr>
        </p:nvSpPr>
        <p:spPr/>
        <p:txBody>
          <a:bodyPr/>
          <a:lstStyle/>
          <a:p>
            <a:fld id="{708C29C8-769E-4B02-BA80-72D8C9FA5FE5}" type="slidenum">
              <a:rPr lang="en-US" smtClean="0"/>
              <a:pPr/>
              <a:t>45</a:t>
            </a:fld>
            <a:endParaRPr lang="en-US"/>
          </a:p>
        </p:txBody>
      </p:sp>
      <p:pic>
        <p:nvPicPr>
          <p:cNvPr id="21506" name="Picture 2"/>
          <p:cNvPicPr>
            <a:picLocks noChangeAspect="1" noChangeArrowheads="1"/>
          </p:cNvPicPr>
          <p:nvPr/>
        </p:nvPicPr>
        <p:blipFill>
          <a:blip r:embed="rId2" cstate="print"/>
          <a:srcRect/>
          <a:stretch>
            <a:fillRect/>
          </a:stretch>
        </p:blipFill>
        <p:spPr bwMode="auto">
          <a:xfrm>
            <a:off x="457200" y="1447800"/>
            <a:ext cx="8229600" cy="5200650"/>
          </a:xfrm>
          <a:prstGeom prst="rect">
            <a:avLst/>
          </a:prstGeom>
          <a:noFill/>
          <a:ln w="9525">
            <a:solidFill>
              <a:schemeClr val="tx1"/>
            </a:solidFill>
            <a:miter lim="800000"/>
            <a:headEnd/>
            <a:tailEnd/>
          </a:ln>
        </p:spPr>
      </p:pic>
      <p:sp>
        <p:nvSpPr>
          <p:cNvPr id="6" name="TextBox 5"/>
          <p:cNvSpPr txBox="1"/>
          <p:nvPr/>
        </p:nvSpPr>
        <p:spPr>
          <a:xfrm>
            <a:off x="2667000" y="4495800"/>
            <a:ext cx="3810000" cy="461665"/>
          </a:xfrm>
          <a:prstGeom prst="rect">
            <a:avLst/>
          </a:prstGeom>
          <a:noFill/>
        </p:spPr>
        <p:txBody>
          <a:bodyPr wrap="square" rtlCol="0">
            <a:spAutoFit/>
          </a:bodyPr>
          <a:lstStyle/>
          <a:p>
            <a:r>
              <a:rPr lang="en-US" sz="1200" dirty="0" smtClean="0"/>
              <a:t>The dosage is under by 20gm, you will need to scan two additional containers.  Note the pink color.</a:t>
            </a:r>
            <a:endParaRPr lang="en-US" sz="1200" dirty="0"/>
          </a:p>
        </p:txBody>
      </p:sp>
      <p:graphicFrame>
        <p:nvGraphicFramePr>
          <p:cNvPr id="8" name="Table 7"/>
          <p:cNvGraphicFramePr>
            <a:graphicFrameLocks noGrp="1"/>
          </p:cNvGraphicFramePr>
          <p:nvPr/>
        </p:nvGraphicFramePr>
        <p:xfrm>
          <a:off x="2590800" y="4495800"/>
          <a:ext cx="3838755" cy="396815"/>
        </p:xfrm>
        <a:graphic>
          <a:graphicData uri="http://schemas.openxmlformats.org/drawingml/2006/table">
            <a:tbl>
              <a:tblPr/>
              <a:tblGrid>
                <a:gridCol w="3838755"/>
              </a:tblGrid>
              <a:tr h="39681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noAutofit/>
          </a:bodyPr>
          <a:lstStyle/>
          <a:p>
            <a:pPr algn="l"/>
            <a:r>
              <a:rPr lang="en-US" sz="2400" dirty="0" smtClean="0"/>
              <a:t>After rescanning the medication two additional times the ordered dose of 30gm has been achieved. Note-the pink color is gone.</a:t>
            </a:r>
            <a:endParaRPr lang="en-US" sz="2400" dirty="0"/>
          </a:p>
        </p:txBody>
      </p:sp>
      <p:pic>
        <p:nvPicPr>
          <p:cNvPr id="23554" name="Picture 2"/>
          <p:cNvPicPr>
            <a:picLocks noGrp="1" noChangeAspect="1" noChangeArrowheads="1"/>
          </p:cNvPicPr>
          <p:nvPr>
            <p:ph idx="1"/>
          </p:nvPr>
        </p:nvPicPr>
        <p:blipFill>
          <a:blip r:embed="rId2" cstate="print"/>
          <a:stretch>
            <a:fillRect/>
          </a:stretch>
        </p:blipFill>
        <p:spPr bwMode="auto">
          <a:xfrm>
            <a:off x="1280160" y="1600200"/>
            <a:ext cx="6583680" cy="4495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08C29C8-769E-4B02-BA80-72D8C9FA5FE5}" type="slidenum">
              <a:rPr lang="en-US" smtClean="0"/>
              <a:pPr/>
              <a:t>46</a:t>
            </a:fld>
            <a:endParaRPr lang="en-US"/>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This concludes </a:t>
            </a:r>
            <a:r>
              <a:rPr lang="en-US" sz="2400" b="1" dirty="0" smtClean="0"/>
              <a:t>Electronic Documentation/BMV Training For Nursing Students and Instructors</a:t>
            </a:r>
            <a:r>
              <a:rPr lang="en-US" sz="2400" b="1" dirty="0" smtClean="0">
                <a:solidFill>
                  <a:srgbClr val="FF0000"/>
                </a:solidFill>
              </a:rPr>
              <a:t/>
            </a:r>
            <a:br>
              <a:rPr lang="en-US" sz="2400" b="1" dirty="0" smtClean="0">
                <a:solidFill>
                  <a:srgbClr val="FF0000"/>
                </a:solidFill>
              </a:rPr>
            </a:br>
            <a:endParaRPr lang="en-US" sz="2400" dirty="0"/>
          </a:p>
        </p:txBody>
      </p:sp>
      <p:sp>
        <p:nvSpPr>
          <p:cNvPr id="3" name="Content Placeholder 2"/>
          <p:cNvSpPr>
            <a:spLocks noGrp="1"/>
          </p:cNvSpPr>
          <p:nvPr>
            <p:ph idx="1"/>
          </p:nvPr>
        </p:nvSpPr>
        <p:spPr>
          <a:xfrm>
            <a:off x="457200" y="1371600"/>
            <a:ext cx="8229600" cy="4754563"/>
          </a:xfrm>
        </p:spPr>
        <p:txBody>
          <a:bodyPr>
            <a:normAutofit/>
          </a:bodyPr>
          <a:lstStyle/>
          <a:p>
            <a:pPr indent="0">
              <a:buNone/>
            </a:pPr>
            <a:r>
              <a:rPr lang="en-US" sz="2400" dirty="0" smtClean="0"/>
              <a:t>Documentation is very important in health care.  Patient safety, including confidentiality must be maintained at all times.  Documenting factual, objective information in a timely manner is key to successful documentation.  </a:t>
            </a:r>
          </a:p>
          <a:p>
            <a:pPr algn="ctr">
              <a:buNone/>
            </a:pPr>
            <a:endParaRPr lang="en-US" sz="2000" dirty="0" smtClean="0"/>
          </a:p>
          <a:p>
            <a:pPr algn="ctr">
              <a:buNone/>
            </a:pPr>
            <a:r>
              <a:rPr lang="en-US" sz="2400" dirty="0" smtClean="0"/>
              <a:t>For questions regarding information in this presentation, please contact </a:t>
            </a:r>
          </a:p>
          <a:p>
            <a:pPr algn="ctr">
              <a:buNone/>
            </a:pPr>
            <a:r>
              <a:rPr lang="en-US" sz="2400" dirty="0" smtClean="0"/>
              <a:t>Tammy Galindo MSN/</a:t>
            </a:r>
            <a:r>
              <a:rPr lang="en-US" sz="2400" dirty="0" err="1" smtClean="0"/>
              <a:t>ed</a:t>
            </a:r>
            <a:r>
              <a:rPr lang="en-US" sz="2400" dirty="0" smtClean="0"/>
              <a:t>, RN</a:t>
            </a:r>
          </a:p>
          <a:p>
            <a:pPr algn="ctr">
              <a:buNone/>
            </a:pPr>
            <a:r>
              <a:rPr lang="en-US" sz="2400" dirty="0" smtClean="0"/>
              <a:t> 559-675-5486 or </a:t>
            </a:r>
            <a:r>
              <a:rPr lang="en-US" sz="2400" dirty="0" smtClean="0">
                <a:hlinkClick r:id="rId2"/>
              </a:rPr>
              <a:t>tgalindo@maderahospital.org</a:t>
            </a:r>
            <a:endParaRPr lang="en-US" sz="2400" dirty="0" smtClean="0"/>
          </a:p>
          <a:p>
            <a:endParaRPr lang="en-US" sz="2000" dirty="0"/>
          </a:p>
        </p:txBody>
      </p:sp>
      <p:sp>
        <p:nvSpPr>
          <p:cNvPr id="4" name="Slide Number Placeholder 3"/>
          <p:cNvSpPr>
            <a:spLocks noGrp="1"/>
          </p:cNvSpPr>
          <p:nvPr>
            <p:ph type="sldNum" sz="quarter" idx="12"/>
          </p:nvPr>
        </p:nvSpPr>
        <p:spPr/>
        <p:txBody>
          <a:bodyPr/>
          <a:lstStyle/>
          <a:p>
            <a:fld id="{708C29C8-769E-4B02-BA80-72D8C9FA5FE5}" type="slidenum">
              <a:rPr lang="en-US" smtClean="0"/>
              <a:pPr/>
              <a:t>47</a:t>
            </a:fld>
            <a:endParaRPr lang="en-US"/>
          </a:p>
        </p:txBody>
      </p:sp>
      <p:pic>
        <p:nvPicPr>
          <p:cNvPr id="1026" name="Picture 2" descr="C:\Documents and Settings\tgalindo\Local Settings\Temporary Internet Files\Content.IE5\65QF4YVX\MC900434411[1].wmf"/>
          <p:cNvPicPr>
            <a:picLocks noChangeAspect="1" noChangeArrowheads="1"/>
          </p:cNvPicPr>
          <p:nvPr/>
        </p:nvPicPr>
        <p:blipFill>
          <a:blip r:embed="rId3" cstate="print"/>
          <a:srcRect/>
          <a:stretch>
            <a:fillRect/>
          </a:stretch>
        </p:blipFill>
        <p:spPr bwMode="auto">
          <a:xfrm>
            <a:off x="1066800" y="3733800"/>
            <a:ext cx="736600" cy="828675"/>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normAutofit fontScale="90000"/>
          </a:bodyPr>
          <a:lstStyle/>
          <a:p>
            <a:pPr algn="l"/>
            <a:r>
              <a:rPr lang="en-US" sz="2700" b="1" dirty="0" smtClean="0"/>
              <a:t>                          </a:t>
            </a:r>
            <a:r>
              <a:rPr lang="en-US" sz="3600" dirty="0" smtClean="0"/>
              <a:t>Logging into the Network</a:t>
            </a:r>
            <a:r>
              <a:rPr lang="en-US" sz="2700" b="1" dirty="0" smtClean="0"/>
              <a:t/>
            </a:r>
            <a:br>
              <a:rPr lang="en-US" sz="2700" b="1" dirty="0" smtClean="0"/>
            </a:br>
            <a:r>
              <a:rPr lang="en-US" sz="2000" dirty="0" smtClean="0"/>
              <a:t/>
            </a:r>
            <a:br>
              <a:rPr lang="en-US" sz="2000" dirty="0" smtClean="0"/>
            </a:br>
            <a:r>
              <a:rPr lang="en-US" sz="2000" dirty="0" smtClean="0"/>
              <a:t>Enter your Network Username and temporary Password provided by MCH and click </a:t>
            </a:r>
            <a:r>
              <a:rPr lang="en-US" sz="2000" b="1" dirty="0" smtClean="0"/>
              <a:t>OK</a:t>
            </a:r>
            <a:r>
              <a:rPr lang="en-US" sz="2000" dirty="0" smtClean="0"/>
              <a:t>.  You will be prompted to create a permanent password and asked to set up 5 security questions.  The security questions are in place in case you forget your password when logging into the Network.</a:t>
            </a:r>
            <a:r>
              <a:rPr lang="en-US" sz="2200" dirty="0" smtClean="0"/>
              <a:t/>
            </a:r>
            <a:br>
              <a:rPr lang="en-US" sz="2200" dirty="0" smtClean="0"/>
            </a:br>
            <a:endParaRPr lang="en-US" sz="2200" dirty="0"/>
          </a:p>
        </p:txBody>
      </p:sp>
      <p:pic>
        <p:nvPicPr>
          <p:cNvPr id="5" name="Content Placeholder 4"/>
          <p:cNvPicPr>
            <a:picLocks noGrp="1"/>
          </p:cNvPicPr>
          <p:nvPr>
            <p:ph idx="1"/>
          </p:nvPr>
        </p:nvPicPr>
        <p:blipFill>
          <a:blip r:embed="rId3" cstate="print"/>
          <a:srcRect/>
          <a:stretch>
            <a:fillRect/>
          </a:stretch>
        </p:blipFill>
        <p:spPr bwMode="auto">
          <a:xfrm>
            <a:off x="3048000" y="2362200"/>
            <a:ext cx="3557352" cy="3224791"/>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08C29C8-769E-4B02-BA80-72D8C9FA5FE5}" type="slidenum">
              <a:rPr lang="en-US" smtClean="0"/>
              <a:pPr/>
              <a:t>5</a:t>
            </a:fld>
            <a:endParaRPr lang="en-US"/>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400" b="1" dirty="0" smtClean="0"/>
              <a:t> </a:t>
            </a:r>
            <a:r>
              <a:rPr lang="en-US" sz="3200" dirty="0" smtClean="0"/>
              <a:t>Logging into Meditech</a:t>
            </a:r>
            <a:br>
              <a:rPr lang="en-US" sz="3200" dirty="0" smtClean="0"/>
            </a:br>
            <a:endParaRPr lang="en-US" sz="3200"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533400" y="914400"/>
            <a:ext cx="8050085" cy="513556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08C29C8-769E-4B02-BA80-72D8C9FA5FE5}" type="slidenum">
              <a:rPr lang="en-US" smtClean="0"/>
              <a:pPr/>
              <a:t>6</a:t>
            </a:fld>
            <a:endParaRPr lang="en-US"/>
          </a:p>
        </p:txBody>
      </p:sp>
      <p:sp>
        <p:nvSpPr>
          <p:cNvPr id="9" name="TextBox 8"/>
          <p:cNvSpPr txBox="1"/>
          <p:nvPr/>
        </p:nvSpPr>
        <p:spPr>
          <a:xfrm>
            <a:off x="1752600" y="1676400"/>
            <a:ext cx="5820824" cy="369332"/>
          </a:xfrm>
          <a:prstGeom prst="rect">
            <a:avLst/>
          </a:prstGeom>
          <a:noFill/>
        </p:spPr>
        <p:txBody>
          <a:bodyPr wrap="square" rtlCol="0">
            <a:spAutoFit/>
          </a:bodyPr>
          <a:lstStyle/>
          <a:p>
            <a:r>
              <a:rPr lang="en-US" dirty="0" smtClean="0"/>
              <a:t>Double click the </a:t>
            </a:r>
            <a:r>
              <a:rPr lang="en-US" b="1" dirty="0" smtClean="0"/>
              <a:t>Meditech icon</a:t>
            </a:r>
            <a:endParaRPr lang="en-US" dirty="0"/>
          </a:p>
        </p:txBody>
      </p:sp>
      <p:cxnSp>
        <p:nvCxnSpPr>
          <p:cNvPr id="11" name="Straight Arrow Connector 10"/>
          <p:cNvCxnSpPr/>
          <p:nvPr/>
        </p:nvCxnSpPr>
        <p:spPr bwMode="auto">
          <a:xfrm flipH="1">
            <a:off x="1295400" y="1905000"/>
            <a:ext cx="228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Oval 11"/>
          <p:cNvSpPr/>
          <p:nvPr/>
        </p:nvSpPr>
        <p:spPr bwMode="auto">
          <a:xfrm>
            <a:off x="381000" y="1981200"/>
            <a:ext cx="838200" cy="533400"/>
          </a:xfrm>
          <a:prstGeom prst="ellipse">
            <a:avLst/>
          </a:prstGeom>
          <a:noFill/>
          <a:ln w="1905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Autofit/>
          </a:bodyPr>
          <a:lstStyle/>
          <a:p>
            <a:r>
              <a:rPr lang="en-US" sz="3200" dirty="0" smtClean="0"/>
              <a:t>Meditech Sign-On</a:t>
            </a:r>
            <a:r>
              <a:rPr lang="en-US" sz="2000" dirty="0" smtClean="0"/>
              <a:t/>
            </a:r>
            <a:br>
              <a:rPr lang="en-US" sz="2000" dirty="0" smtClean="0"/>
            </a:br>
            <a:r>
              <a:rPr lang="en-US" sz="2000" dirty="0" smtClean="0"/>
              <a:t> Type in your Meditech Username and Password provided by MCH</a:t>
            </a:r>
            <a:br>
              <a:rPr lang="en-US" sz="2000" dirty="0" smtClean="0"/>
            </a:br>
            <a:r>
              <a:rPr lang="en-US" sz="2000" dirty="0" smtClean="0"/>
              <a:t>Tap the </a:t>
            </a:r>
            <a:r>
              <a:rPr lang="en-US" sz="2000" b="1" dirty="0" smtClean="0"/>
              <a:t>Enter </a:t>
            </a:r>
            <a:r>
              <a:rPr lang="en-US" sz="2000" dirty="0" smtClean="0"/>
              <a:t>key when done</a:t>
            </a:r>
            <a:endParaRPr lang="en-US" sz="2000" dirty="0"/>
          </a:p>
        </p:txBody>
      </p:sp>
      <p:pic>
        <p:nvPicPr>
          <p:cNvPr id="47106" name="Picture 2"/>
          <p:cNvPicPr>
            <a:picLocks noGrp="1" noChangeAspect="1" noChangeArrowheads="1"/>
          </p:cNvPicPr>
          <p:nvPr>
            <p:ph idx="1"/>
          </p:nvPr>
        </p:nvPicPr>
        <p:blipFill>
          <a:blip r:embed="rId2" cstate="print"/>
          <a:srcRect/>
          <a:stretch>
            <a:fillRect/>
          </a:stretch>
        </p:blipFill>
        <p:spPr bwMode="auto">
          <a:xfrm>
            <a:off x="762000" y="1524000"/>
            <a:ext cx="7835042" cy="477588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08C29C8-769E-4B02-BA80-72D8C9FA5FE5}" type="slidenum">
              <a:rPr lang="en-US" smtClean="0"/>
              <a:pPr/>
              <a:t>7</a:t>
            </a:fld>
            <a:endParaRPr lang="en-US"/>
          </a:p>
        </p:txBody>
      </p:sp>
      <p:sp>
        <p:nvSpPr>
          <p:cNvPr id="7" name="TextBox 6"/>
          <p:cNvSpPr txBox="1"/>
          <p:nvPr/>
        </p:nvSpPr>
        <p:spPr>
          <a:xfrm>
            <a:off x="2590800" y="2286000"/>
            <a:ext cx="3352800" cy="276999"/>
          </a:xfrm>
          <a:prstGeom prst="rect">
            <a:avLst/>
          </a:prstGeom>
          <a:noFill/>
        </p:spPr>
        <p:txBody>
          <a:bodyPr wrap="square" rtlCol="0">
            <a:spAutoFit/>
          </a:bodyPr>
          <a:lstStyle/>
          <a:p>
            <a:pPr algn="ctr"/>
            <a:r>
              <a:rPr lang="en-US" sz="1200" dirty="0" smtClean="0"/>
              <a:t>.</a:t>
            </a:r>
            <a:endParaRPr lang="en-US" sz="1200"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normAutofit fontScale="90000"/>
          </a:bodyPr>
          <a:lstStyle/>
          <a:p>
            <a:r>
              <a:rPr lang="en-US" sz="3600" dirty="0" smtClean="0"/>
              <a:t>Logging into Patient Care Services (PCS)</a:t>
            </a:r>
            <a:br>
              <a:rPr lang="en-US" sz="3600" dirty="0" smtClean="0"/>
            </a:br>
            <a:r>
              <a:rPr lang="en-US" sz="2200" dirty="0" smtClean="0"/>
              <a:t>Click on </a:t>
            </a:r>
            <a:r>
              <a:rPr lang="en-US" sz="2200" b="1" dirty="0" smtClean="0"/>
              <a:t>PCS Live </a:t>
            </a:r>
            <a:r>
              <a:rPr lang="en-US" sz="2200" dirty="0" smtClean="0"/>
              <a:t>and then on </a:t>
            </a:r>
            <a:r>
              <a:rPr lang="en-US" sz="2200" b="1" dirty="0" smtClean="0"/>
              <a:t>Status Board</a:t>
            </a:r>
            <a:r>
              <a:rPr lang="en-US" sz="2000" dirty="0" smtClean="0"/>
              <a:t/>
            </a:r>
            <a:br>
              <a:rPr lang="en-US" sz="2000" dirty="0" smtClean="0"/>
            </a:br>
            <a:endParaRPr lang="en-US" sz="20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47800" y="1143000"/>
            <a:ext cx="6473846" cy="4830763"/>
          </a:xfrm>
          <a:prstGeom prst="rect">
            <a:avLst/>
          </a:prstGeom>
          <a:noFill/>
          <a:ln w="12700" cap="rnd" cmpd="sng">
            <a:noFill/>
            <a:round/>
            <a:headEnd/>
            <a:tailEnd/>
          </a:ln>
        </p:spPr>
      </p:pic>
      <p:sp>
        <p:nvSpPr>
          <p:cNvPr id="6" name="Slide Number Placeholder 5"/>
          <p:cNvSpPr>
            <a:spLocks noGrp="1"/>
          </p:cNvSpPr>
          <p:nvPr>
            <p:ph type="sldNum" sz="quarter" idx="12"/>
          </p:nvPr>
        </p:nvSpPr>
        <p:spPr/>
        <p:txBody>
          <a:bodyPr/>
          <a:lstStyle/>
          <a:p>
            <a:fld id="{708C29C8-769E-4B02-BA80-72D8C9FA5FE5}" type="slidenum">
              <a:rPr lang="en-US" smtClean="0"/>
              <a:pPr/>
              <a:t>8</a:t>
            </a:fld>
            <a:endParaRPr lang="en-US"/>
          </a:p>
        </p:txBody>
      </p:sp>
      <p:sp>
        <p:nvSpPr>
          <p:cNvPr id="8" name="Oval 7"/>
          <p:cNvSpPr/>
          <p:nvPr/>
        </p:nvSpPr>
        <p:spPr bwMode="auto">
          <a:xfrm>
            <a:off x="1219200" y="3505200"/>
            <a:ext cx="2438400"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Oval 10"/>
          <p:cNvSpPr/>
          <p:nvPr/>
        </p:nvSpPr>
        <p:spPr bwMode="auto">
          <a:xfrm>
            <a:off x="3200400" y="2895600"/>
            <a:ext cx="2286000"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a typeface="ＭＳ Ｐゴシック" pitchFamily="1" charset="-128"/>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fontScale="90000"/>
          </a:bodyPr>
          <a:lstStyle/>
          <a:p>
            <a:r>
              <a:rPr lang="en-US" sz="3600" dirty="0" smtClean="0"/>
              <a:t>Creating Your Patient List</a:t>
            </a:r>
            <a:br>
              <a:rPr lang="en-US" sz="3600" dirty="0" smtClean="0"/>
            </a:br>
            <a:r>
              <a:rPr lang="en-US" sz="2700" dirty="0" smtClean="0"/>
              <a:t>Click on </a:t>
            </a:r>
            <a:r>
              <a:rPr lang="en-US" sz="2700" b="1" dirty="0" smtClean="0"/>
              <a:t>Find Patient </a:t>
            </a:r>
            <a:r>
              <a:rPr lang="en-US" sz="2400" dirty="0" smtClean="0"/>
              <a:t/>
            </a:r>
            <a:br>
              <a:rPr lang="en-US" sz="2400" dirty="0" smtClean="0"/>
            </a:br>
            <a:endParaRPr lang="en-US" sz="2400" b="1" dirty="0">
              <a:latin typeface="+mj-lt"/>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143000" y="1295400"/>
            <a:ext cx="6847417" cy="444976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08C29C8-769E-4B02-BA80-72D8C9FA5FE5}" type="slidenum">
              <a:rPr lang="en-US" smtClean="0"/>
              <a:pPr/>
              <a:t>9</a:t>
            </a:fld>
            <a:endParaRPr lang="en-US"/>
          </a:p>
        </p:txBody>
      </p:sp>
      <p:cxnSp>
        <p:nvCxnSpPr>
          <p:cNvPr id="12" name="Straight Arrow Connector 11"/>
          <p:cNvCxnSpPr/>
          <p:nvPr/>
        </p:nvCxnSpPr>
        <p:spPr bwMode="auto">
          <a:xfrm>
            <a:off x="3352800" y="4191000"/>
            <a:ext cx="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Oval 9"/>
          <p:cNvSpPr/>
          <p:nvPr/>
        </p:nvSpPr>
        <p:spPr bwMode="auto">
          <a:xfrm>
            <a:off x="3048000" y="5257800"/>
            <a:ext cx="685800" cy="304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HP_LegalTimeless_DesignSlides_TP10378819">
  <a:themeElements>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HP_LegalTimeless_DesignSlides_TP10378819</Template>
  <TotalTime>4760</TotalTime>
  <Words>1189</Words>
  <Application>Microsoft Office PowerPoint</Application>
  <PresentationFormat>On-screen Show (4:3)</PresentationFormat>
  <Paragraphs>180</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Arial</vt:lpstr>
      <vt:lpstr>Calibri</vt:lpstr>
      <vt:lpstr>MS Pゴシック</vt:lpstr>
      <vt:lpstr>Times New Roman</vt:lpstr>
      <vt:lpstr>Wingdings</vt:lpstr>
      <vt:lpstr>HP_LegalTimeless_DesignSlides_TP10378819</vt:lpstr>
      <vt:lpstr>PowerPoint Presentation</vt:lpstr>
      <vt:lpstr>                      Mission Statement</vt:lpstr>
      <vt:lpstr>Welcome Students/Instructors to MCH!</vt:lpstr>
      <vt:lpstr>Safety Rules </vt:lpstr>
      <vt:lpstr>                          Logging into the Network  Enter your Network Username and temporary Password provided by MCH and click OK.  You will be prompted to create a permanent password and asked to set up 5 security questions.  The security questions are in place in case you forget your password when logging into the Network. </vt:lpstr>
      <vt:lpstr> Logging into Meditech </vt:lpstr>
      <vt:lpstr>Meditech Sign-On  Type in your Meditech Username and Password provided by MCH Tap the Enter key when done</vt:lpstr>
      <vt:lpstr>Logging into Patient Care Services (PCS) Click on PCS Live and then on Status Board </vt:lpstr>
      <vt:lpstr>Creating Your Patient List Click on Find Patient  </vt:lpstr>
      <vt:lpstr> Patient Look Up Enter the patient’s last name first, first name last. Click OK when done. </vt:lpstr>
      <vt:lpstr>Click on the Patient’s Name</vt:lpstr>
      <vt:lpstr>Click on the Visit with the Green Dot  </vt:lpstr>
      <vt:lpstr>Click Add to List and then Click My List</vt:lpstr>
      <vt:lpstr>                                Status Board Information available on the status board includes patient name, room number, physician name(s), diagnosis, and items continually monitored (e.g. orders, fingersticks, tele, fall risk, isolation, etc.)  </vt:lpstr>
      <vt:lpstr>Integrated Desk Top The integrated desk top (column to the right) contains tabs that allow you to document interventions, view results, and view what has been documented </vt:lpstr>
      <vt:lpstr>Patient Care Documentation  Click on the Interventions tab on the integrated desk top</vt:lpstr>
      <vt:lpstr>Documentation is in “Real Time” Double click the intervention you are wanting to document on (e.g. Activities of Daily Living).  Document the intervention and click Save. </vt:lpstr>
      <vt:lpstr>Interventions to Document  The interventions listed in red are how they appear on the intervention list</vt:lpstr>
      <vt:lpstr>Students must receive verbal permission from the patient to assist in their care, and document the permission.  Click on Add Intervention   </vt:lpstr>
      <vt:lpstr> Type I: Patient in the search box.  Click on the square to the left of the I:Patient agreeable to SN providing care intervention, a check mark will be placed.  Click on Add and Close button.</vt:lpstr>
      <vt:lpstr>The I:Patient agreeable to SN providing care intervention will appear in purple on the intervention list. Double click the intervention and click Save.</vt:lpstr>
      <vt:lpstr> Documenting a Physical Assessment  Double click on Physical Assessment, each body system is listed individually</vt:lpstr>
      <vt:lpstr> Charting  by Exception on Physical Assessments Click WDP (Within Defined Parameters) if the patient assessment matches the defined parameters listed in blue.  Click WDP Except if the patient assessment does NOT match the defined parameters listed.    </vt:lpstr>
      <vt:lpstr> Documenting a Repeatable Assessment/Intervention To document repeatable items; e.g. IV’s,  pupils, pulses, teaching, etc. Click on Insert Occurrence (footer button) and Occurrence #2, #3, etc. will appear.</vt:lpstr>
      <vt:lpstr>Documenting Vital Signs Double click Vital Signs intervention, click Vital Signs-Standard Units, and click Save when done. </vt:lpstr>
      <vt:lpstr>                  Documenting Intake &amp; Output Double click on the Intake and Output intervention and enter the patient’s Intake and/or Output.  Click Save when done.   </vt:lpstr>
      <vt:lpstr>                         Charging for Supplies </vt:lpstr>
      <vt:lpstr>Care Plan To view the Plan of Care (POC) click on Process Plans or Outcomes on the integrated desk top   </vt:lpstr>
      <vt:lpstr>     EMR (Enterprise Medical Record) Click on EMR  to “view only” patient VS, I &amp; O, medications, order history, lab, microbiology, blood bank, pathology, imaging, ER notes, history and physical, care trends, and medication reconciliation.  </vt:lpstr>
      <vt:lpstr>Click on Care Activity tab to view a summary of the care documented during hospitalization. </vt:lpstr>
      <vt:lpstr> Bedside Medication Verification (BMV)  **Always follow the 6 Rights of Medication Administration** Click on eMAR from the integrated desk top.  You will use a hand held scanner attached to the WOW to scan your patient’s wrist band and medications. </vt:lpstr>
      <vt:lpstr>        Bedside Medication Verification (BMV) With your instructor or RN Team Leader at bedside scan the patient’s wrist band with the hand held scanner, compare the patient’s name and medical record number from the wristband against the eMAR, check for allergies, and medication expiration date.  A confirmation box will appear in the middle of the screen.   </vt:lpstr>
      <vt:lpstr>Double check the patient’s name, name of the medication, dose, route, and scheduled time of the medication before scanning it. Administered-date, time, amount will appear below in purple.  Click Save when done.</vt:lpstr>
      <vt:lpstr>     **High-Risk Meds Require a Co-Signer** Insulin is an example of a high-risk med and the word Co-sign appears</vt:lpstr>
      <vt:lpstr>Documenting Insulin Administration</vt:lpstr>
      <vt:lpstr>                                               Co-Signer The RN/instructor administering the insulin with the student enters his or her User Password in the top box.  The licensed co-signer enters his or her User Name and Password in the Co-Signer boxes.  </vt:lpstr>
      <vt:lpstr> Documenting Fingerstick Blood Glucose Results </vt:lpstr>
      <vt:lpstr>When a scheduled medication is not going to be given, click on Non-Admin Reasons to document</vt:lpstr>
      <vt:lpstr>This screen will appear after clicking the Non-Admin Reasons button</vt:lpstr>
      <vt:lpstr>Select from the list of Non-Admin Reasons for why the medication was not given </vt:lpstr>
      <vt:lpstr>Enter additional information if needed/prompted to support why the medication was not administered</vt:lpstr>
      <vt:lpstr>                          Linked Medications Medications that are to be given together will have the words Linked Orders by Label Comments.</vt:lpstr>
      <vt:lpstr>When the linked medication is scanned, the other medication that is to be given next will appear below it.  </vt:lpstr>
      <vt:lpstr>This screen appears after the second linked medication is scanned.  Click Return to return to the eMAR.</vt:lpstr>
      <vt:lpstr>This screen appears when the dosage of the medication scanned is less or more than the ordered dose.  The order is for Lactulose 30gm and the medication available is 10gm/15ml.  You must scan 3 separate containers, you cannot scan one container 3 times.</vt:lpstr>
      <vt:lpstr>After rescanning the medication two additional times the ordered dose of 30gm has been achieved. Note-the pink color is gone.</vt:lpstr>
      <vt:lpstr>This concludes Electronic Documentation/BMV Training For Nursing Students and Instructors </vt:lpstr>
    </vt:vector>
  </TitlesOfParts>
  <Company>MCH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Madera Community Hospital</dc:title>
  <dc:creator>tgalindo</dc:creator>
  <cp:lastModifiedBy>Bakke, Sherrie</cp:lastModifiedBy>
  <cp:revision>347</cp:revision>
  <dcterms:created xsi:type="dcterms:W3CDTF">2012-05-28T16:44:31Z</dcterms:created>
  <dcterms:modified xsi:type="dcterms:W3CDTF">2020-01-24T02:06:06Z</dcterms:modified>
</cp:coreProperties>
</file>